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92" r:id="rId2"/>
    <p:sldId id="259" r:id="rId3"/>
    <p:sldId id="25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60" r:id="rId17"/>
    <p:sldId id="261" r:id="rId18"/>
    <p:sldId id="262" r:id="rId19"/>
    <p:sldId id="263" r:id="rId20"/>
    <p:sldId id="264" r:id="rId21"/>
    <p:sldId id="265" r:id="rId22"/>
    <p:sldId id="267" r:id="rId23"/>
    <p:sldId id="266" r:id="rId24"/>
    <p:sldId id="268" r:id="rId25"/>
    <p:sldId id="269" r:id="rId26"/>
    <p:sldId id="271" r:id="rId27"/>
    <p:sldId id="270" r:id="rId28"/>
    <p:sldId id="272" r:id="rId29"/>
    <p:sldId id="277" r:id="rId30"/>
    <p:sldId id="273" r:id="rId31"/>
    <p:sldId id="274" r:id="rId32"/>
    <p:sldId id="275" r:id="rId33"/>
    <p:sldId id="276" r:id="rId34"/>
    <p:sldId id="278" r:id="rId35"/>
    <p:sldId id="279" r:id="rId3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C66"/>
    <a:srgbClr val="FFFF00"/>
    <a:srgbClr val="339933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AB21C6-E766-4CD5-9045-DD12A1C58728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76FB38-74E3-4DBB-8395-3A1F416A48E2}" type="slidenum">
              <a:rPr lang="en-US"/>
              <a:pPr/>
              <a:t>2</a:t>
            </a:fld>
            <a:endParaRPr lang="th-TH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51A574-3F2C-4476-9124-50FABEEE8B26}" type="slidenum">
              <a:rPr lang="en-US"/>
              <a:pPr/>
              <a:t>11</a:t>
            </a:fld>
            <a:endParaRPr lang="th-TH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92318-7FF1-494A-B384-21EB6D0E8104}" type="slidenum">
              <a:rPr lang="en-US"/>
              <a:pPr/>
              <a:t>12</a:t>
            </a:fld>
            <a:endParaRPr lang="th-TH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ED6EAF-9E26-41FA-A979-61F66B1766BA}" type="slidenum">
              <a:rPr lang="en-US"/>
              <a:pPr/>
              <a:t>16</a:t>
            </a:fld>
            <a:endParaRPr lang="th-TH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6D31B-D8B7-4AB7-AE4B-69A54C1E9039}" type="slidenum">
              <a:rPr lang="en-US"/>
              <a:pPr/>
              <a:t>17</a:t>
            </a:fld>
            <a:endParaRPr lang="th-TH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42229F-6B7A-451B-95A9-1B3EF2F423A3}" type="slidenum">
              <a:rPr lang="en-US"/>
              <a:pPr/>
              <a:t>18</a:t>
            </a:fld>
            <a:endParaRPr lang="th-TH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E11F64-E0F3-467A-B19A-6B986E705804}" type="slidenum">
              <a:rPr lang="en-US"/>
              <a:pPr/>
              <a:t>19</a:t>
            </a:fld>
            <a:endParaRPr lang="th-TH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1FF14-E6C7-433E-922C-0F399025D867}" type="slidenum">
              <a:rPr lang="en-US"/>
              <a:pPr/>
              <a:t>20</a:t>
            </a:fld>
            <a:endParaRPr lang="th-TH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E407D2-48A0-49E6-8C0D-CDCDDE06103F}" type="slidenum">
              <a:rPr lang="en-US"/>
              <a:pPr/>
              <a:t>21</a:t>
            </a:fld>
            <a:endParaRPr lang="th-TH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30B070-13CD-42B4-B447-14182D7612D1}" type="slidenum">
              <a:rPr lang="en-US"/>
              <a:pPr/>
              <a:t>22</a:t>
            </a:fld>
            <a:endParaRPr lang="th-TH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F15864-6689-4EF4-A079-167BD82143BE}" type="slidenum">
              <a:rPr lang="en-US"/>
              <a:pPr/>
              <a:t>23</a:t>
            </a:fld>
            <a:endParaRPr lang="th-TH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E8D0D-4FF4-4A88-946B-4BC6A06FCDFC}" type="slidenum">
              <a:rPr lang="en-US"/>
              <a:pPr/>
              <a:t>3</a:t>
            </a:fld>
            <a:endParaRPr lang="th-TH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66510F-98F2-48CC-9B3B-EF8B989E5BF3}" type="slidenum">
              <a:rPr lang="en-US"/>
              <a:pPr/>
              <a:t>24</a:t>
            </a:fld>
            <a:endParaRPr lang="th-TH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7F9269-5C09-486C-9D52-F97C1F2C84FB}" type="slidenum">
              <a:rPr lang="en-US"/>
              <a:pPr/>
              <a:t>25</a:t>
            </a:fld>
            <a:endParaRPr lang="th-TH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DA1798-982A-49CC-93DC-3E0FEAF1B565}" type="slidenum">
              <a:rPr lang="en-US"/>
              <a:pPr/>
              <a:t>26</a:t>
            </a:fld>
            <a:endParaRPr lang="th-TH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F7AD3-DE17-43E1-9DAA-E093167014B2}" type="slidenum">
              <a:rPr lang="en-US"/>
              <a:pPr/>
              <a:t>27</a:t>
            </a:fld>
            <a:endParaRPr lang="th-TH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33148-A641-42A7-844E-33A9E70570CA}" type="slidenum">
              <a:rPr lang="en-US"/>
              <a:pPr/>
              <a:t>28</a:t>
            </a:fld>
            <a:endParaRPr lang="th-TH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F6E6D-A76F-42F5-8972-9DE099B9B26F}" type="slidenum">
              <a:rPr lang="en-US"/>
              <a:pPr/>
              <a:t>29</a:t>
            </a:fld>
            <a:endParaRPr lang="th-TH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5F793-7317-4DCC-89F6-9FD304511D0E}" type="slidenum">
              <a:rPr lang="en-US"/>
              <a:pPr/>
              <a:t>30</a:t>
            </a:fld>
            <a:endParaRPr lang="th-TH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4DAE6-60F2-4FC8-9695-96E5A9AD6377}" type="slidenum">
              <a:rPr lang="en-US"/>
              <a:pPr/>
              <a:t>31</a:t>
            </a:fld>
            <a:endParaRPr lang="th-TH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6DD69-A5D4-476E-A629-31C5FD201BFF}" type="slidenum">
              <a:rPr lang="en-US"/>
              <a:pPr/>
              <a:t>32</a:t>
            </a:fld>
            <a:endParaRPr lang="th-TH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06209-3566-4780-8DB6-3411973B3293}" type="slidenum">
              <a:rPr lang="en-US"/>
              <a:pPr/>
              <a:t>33</a:t>
            </a:fld>
            <a:endParaRPr lang="th-TH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F6C2A-D788-4067-9047-AC9F646FBBE1}" type="slidenum">
              <a:rPr lang="en-US"/>
              <a:pPr/>
              <a:t>4</a:t>
            </a:fld>
            <a:endParaRPr lang="th-TH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E95FD1-0032-4726-BBB8-B8B2410BF4D9}" type="slidenum">
              <a:rPr lang="en-US"/>
              <a:pPr/>
              <a:t>34</a:t>
            </a:fld>
            <a:endParaRPr lang="th-TH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B86E8-0F0C-4F80-9D9B-A798216F4BBB}" type="slidenum">
              <a:rPr lang="en-US"/>
              <a:pPr/>
              <a:t>35</a:t>
            </a:fld>
            <a:endParaRPr lang="th-TH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C523AA-332E-4711-BE4B-D9AEBA133CB9}" type="slidenum">
              <a:rPr lang="en-US"/>
              <a:pPr/>
              <a:t>5</a:t>
            </a:fld>
            <a:endParaRPr lang="th-TH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270ED-2298-41A6-9F1D-AD38475EEC9F}" type="slidenum">
              <a:rPr lang="en-US"/>
              <a:pPr/>
              <a:t>6</a:t>
            </a:fld>
            <a:endParaRPr lang="th-TH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38942-B90B-48B5-B44A-AFAF735F0597}" type="slidenum">
              <a:rPr lang="en-US"/>
              <a:pPr/>
              <a:t>7</a:t>
            </a:fld>
            <a:endParaRPr lang="th-TH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015F3A-ED67-41E3-9484-769DB381E424}" type="slidenum">
              <a:rPr lang="en-US"/>
              <a:pPr/>
              <a:t>8</a:t>
            </a:fld>
            <a:endParaRPr lang="th-TH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9A969-26A4-4999-B8E2-91B7C4E4A178}" type="slidenum">
              <a:rPr lang="en-US"/>
              <a:pPr/>
              <a:t>9</a:t>
            </a:fld>
            <a:endParaRPr lang="th-TH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1ADD1E-5AE7-44DD-A83E-DB96E062B2E7}" type="slidenum">
              <a:rPr lang="en-US"/>
              <a:pPr/>
              <a:t>10</a:t>
            </a:fld>
            <a:endParaRPr lang="th-TH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7DA00-656B-4E9D-9939-76851D65CA0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3F884-9490-43EB-9A15-423E1DF1DAB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CE753-5B26-4D01-9A6B-2A461205D02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E7A7D-9E3D-4129-8252-DBD8D235F3D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0F7B1-9B86-48D8-A0D3-9A4655F269D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1C202-5F92-4FF4-B1A7-2BE58728DCE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5A68A-E2B3-4514-9523-8644523FC15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83A1D-4A78-4562-8EE4-8568938A770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B48C5-499F-4442-ABA8-2F08F67C05B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B8502-9D4C-4EEF-85FD-4496B2E0D68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3115B-6954-424C-A89F-3BDB637C59C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002835-1A34-41E6-BEC2-817C474AFABC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2643182"/>
            <a:ext cx="80457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Database programming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250825" y="981075"/>
            <a:ext cx="8108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ระบบฐานข้อมูลเชิงสัมพันธ์ </a:t>
            </a:r>
            <a:r>
              <a:rPr lang="en-US" b="1"/>
              <a:t>(Relational Database Systems)</a:t>
            </a:r>
            <a:endParaRPr lang="th-TH" b="1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323850" y="1557338"/>
            <a:ext cx="8640763" cy="4895850"/>
          </a:xfrm>
          <a:prstGeom prst="flowChartAlternateProcess">
            <a:avLst/>
          </a:prstGeom>
          <a:noFill/>
          <a:ln w="38100">
            <a:solidFill>
              <a:srgbClr val="008080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aphicFrame>
        <p:nvGraphicFramePr>
          <p:cNvPr id="65543" name="Group 7"/>
          <p:cNvGraphicFramePr>
            <a:graphicFrameLocks noGrp="1"/>
          </p:cNvGraphicFramePr>
          <p:nvPr/>
        </p:nvGraphicFramePr>
        <p:xfrm>
          <a:off x="1187450" y="227647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5561" name="Group 25"/>
          <p:cNvGraphicFramePr>
            <a:graphicFrameLocks noGrp="1"/>
          </p:cNvGraphicFramePr>
          <p:nvPr/>
        </p:nvGraphicFramePr>
        <p:xfrm>
          <a:off x="4138613" y="2925763"/>
          <a:ext cx="1824037" cy="155448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8012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5579" name="Group 43"/>
          <p:cNvGraphicFramePr>
            <a:graphicFrameLocks noGrp="1"/>
          </p:cNvGraphicFramePr>
          <p:nvPr/>
        </p:nvGraphicFramePr>
        <p:xfrm>
          <a:off x="1908175" y="479742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5597" name="Group 61"/>
          <p:cNvGraphicFramePr>
            <a:graphicFrameLocks noGrp="1"/>
          </p:cNvGraphicFramePr>
          <p:nvPr/>
        </p:nvGraphicFramePr>
        <p:xfrm>
          <a:off x="6877050" y="4724400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5615" name="Group 79"/>
          <p:cNvGraphicFramePr>
            <a:graphicFrameLocks noGrp="1"/>
          </p:cNvGraphicFramePr>
          <p:nvPr/>
        </p:nvGraphicFramePr>
        <p:xfrm>
          <a:off x="6877050" y="2133600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633" name="Text Box 97"/>
          <p:cNvSpPr txBox="1">
            <a:spLocks noChangeArrowheads="1"/>
          </p:cNvSpPr>
          <p:nvPr/>
        </p:nvSpPr>
        <p:spPr bwMode="auto">
          <a:xfrm>
            <a:off x="1619250" y="1916113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1</a:t>
            </a:r>
            <a:endParaRPr lang="th-TH" sz="1600" b="1"/>
          </a:p>
        </p:txBody>
      </p:sp>
      <p:sp>
        <p:nvSpPr>
          <p:cNvPr id="65634" name="Text Box 98"/>
          <p:cNvSpPr txBox="1">
            <a:spLocks noChangeArrowheads="1"/>
          </p:cNvSpPr>
          <p:nvPr/>
        </p:nvSpPr>
        <p:spPr bwMode="auto">
          <a:xfrm>
            <a:off x="4643438" y="2565400"/>
            <a:ext cx="8842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2</a:t>
            </a:r>
            <a:endParaRPr lang="th-TH" sz="1600" b="1"/>
          </a:p>
        </p:txBody>
      </p:sp>
      <p:sp>
        <p:nvSpPr>
          <p:cNvPr id="65635" name="Text Box 99"/>
          <p:cNvSpPr txBox="1">
            <a:spLocks noChangeArrowheads="1"/>
          </p:cNvSpPr>
          <p:nvPr/>
        </p:nvSpPr>
        <p:spPr bwMode="auto">
          <a:xfrm>
            <a:off x="7308850" y="1773238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3</a:t>
            </a:r>
            <a:endParaRPr lang="th-TH" sz="1600" b="1"/>
          </a:p>
        </p:txBody>
      </p:sp>
      <p:sp>
        <p:nvSpPr>
          <p:cNvPr id="65636" name="Text Box 100"/>
          <p:cNvSpPr txBox="1">
            <a:spLocks noChangeArrowheads="1"/>
          </p:cNvSpPr>
          <p:nvPr/>
        </p:nvSpPr>
        <p:spPr bwMode="auto">
          <a:xfrm>
            <a:off x="2411413" y="4508500"/>
            <a:ext cx="8842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4</a:t>
            </a:r>
            <a:endParaRPr lang="th-TH" sz="1600" b="1"/>
          </a:p>
        </p:txBody>
      </p:sp>
      <p:sp>
        <p:nvSpPr>
          <p:cNvPr id="65637" name="Text Box 101"/>
          <p:cNvSpPr txBox="1">
            <a:spLocks noChangeArrowheads="1"/>
          </p:cNvSpPr>
          <p:nvPr/>
        </p:nvSpPr>
        <p:spPr bwMode="auto">
          <a:xfrm>
            <a:off x="7380288" y="4437063"/>
            <a:ext cx="8842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5</a:t>
            </a:r>
            <a:endParaRPr lang="th-TH" sz="1600" b="1"/>
          </a:p>
        </p:txBody>
      </p:sp>
      <p:sp>
        <p:nvSpPr>
          <p:cNvPr id="65638" name="AutoShape 102"/>
          <p:cNvSpPr>
            <a:spLocks noChangeArrowheads="1"/>
          </p:cNvSpPr>
          <p:nvPr/>
        </p:nvSpPr>
        <p:spPr bwMode="auto">
          <a:xfrm>
            <a:off x="3563938" y="1989138"/>
            <a:ext cx="576262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5639" name="Line 103"/>
          <p:cNvSpPr>
            <a:spLocks noChangeShapeType="1"/>
          </p:cNvSpPr>
          <p:nvPr/>
        </p:nvSpPr>
        <p:spPr bwMode="auto">
          <a:xfrm flipV="1">
            <a:off x="2987675" y="2205038"/>
            <a:ext cx="5762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5640" name="Line 104"/>
          <p:cNvSpPr>
            <a:spLocks noChangeShapeType="1"/>
          </p:cNvSpPr>
          <p:nvPr/>
        </p:nvSpPr>
        <p:spPr bwMode="auto">
          <a:xfrm>
            <a:off x="4140200" y="2205038"/>
            <a:ext cx="360363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5641" name="AutoShape 105"/>
          <p:cNvSpPr>
            <a:spLocks noChangeArrowheads="1"/>
          </p:cNvSpPr>
          <p:nvPr/>
        </p:nvSpPr>
        <p:spPr bwMode="auto">
          <a:xfrm>
            <a:off x="5795963" y="1989138"/>
            <a:ext cx="576262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5642" name="AutoShape 106"/>
          <p:cNvSpPr>
            <a:spLocks noChangeArrowheads="1"/>
          </p:cNvSpPr>
          <p:nvPr/>
        </p:nvSpPr>
        <p:spPr bwMode="auto">
          <a:xfrm>
            <a:off x="971550" y="4437063"/>
            <a:ext cx="576263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5643" name="AutoShape 107"/>
          <p:cNvSpPr>
            <a:spLocks noChangeArrowheads="1"/>
          </p:cNvSpPr>
          <p:nvPr/>
        </p:nvSpPr>
        <p:spPr bwMode="auto">
          <a:xfrm>
            <a:off x="7092950" y="3860800"/>
            <a:ext cx="576263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65644" name="Line 108"/>
          <p:cNvSpPr>
            <a:spLocks noChangeShapeType="1"/>
          </p:cNvSpPr>
          <p:nvPr/>
        </p:nvSpPr>
        <p:spPr bwMode="auto">
          <a:xfrm flipH="1">
            <a:off x="5580063" y="2205038"/>
            <a:ext cx="2159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5645" name="Line 109"/>
          <p:cNvSpPr>
            <a:spLocks noChangeShapeType="1"/>
          </p:cNvSpPr>
          <p:nvPr/>
        </p:nvSpPr>
        <p:spPr bwMode="auto">
          <a:xfrm>
            <a:off x="6372225" y="2205038"/>
            <a:ext cx="5048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5646" name="Line 110"/>
          <p:cNvSpPr>
            <a:spLocks noChangeShapeType="1"/>
          </p:cNvSpPr>
          <p:nvPr/>
        </p:nvSpPr>
        <p:spPr bwMode="auto">
          <a:xfrm>
            <a:off x="7380288" y="37163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5647" name="Line 111"/>
          <p:cNvSpPr>
            <a:spLocks noChangeShapeType="1"/>
          </p:cNvSpPr>
          <p:nvPr/>
        </p:nvSpPr>
        <p:spPr bwMode="auto">
          <a:xfrm>
            <a:off x="7380288" y="42926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5648" name="Line 112"/>
          <p:cNvSpPr>
            <a:spLocks noChangeShapeType="1"/>
          </p:cNvSpPr>
          <p:nvPr/>
        </p:nvSpPr>
        <p:spPr bwMode="auto">
          <a:xfrm>
            <a:off x="1258888" y="38608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5649" name="Line 113"/>
          <p:cNvSpPr>
            <a:spLocks noChangeShapeType="1"/>
          </p:cNvSpPr>
          <p:nvPr/>
        </p:nvSpPr>
        <p:spPr bwMode="auto">
          <a:xfrm>
            <a:off x="1258888" y="4868863"/>
            <a:ext cx="6492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/>
      <p:bldP spid="65542" grpId="0" animBg="1"/>
      <p:bldP spid="65633" grpId="0"/>
      <p:bldP spid="65634" grpId="0"/>
      <p:bldP spid="65635" grpId="0"/>
      <p:bldP spid="65636" grpId="0"/>
      <p:bldP spid="65637" grpId="0"/>
      <p:bldP spid="65638" grpId="0" animBg="1"/>
      <p:bldP spid="65639" grpId="0" animBg="1"/>
      <p:bldP spid="65640" grpId="0" animBg="1"/>
      <p:bldP spid="65641" grpId="0" animBg="1"/>
      <p:bldP spid="65642" grpId="0" animBg="1"/>
      <p:bldP spid="65643" grpId="0" animBg="1"/>
      <p:bldP spid="65644" grpId="0" animBg="1"/>
      <p:bldP spid="65645" grpId="0" animBg="1"/>
      <p:bldP spid="65646" grpId="0" animBg="1"/>
      <p:bldP spid="65647" grpId="0" animBg="1"/>
      <p:bldP spid="65648" grpId="0" animBg="1"/>
      <p:bldP spid="656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79388" y="1196975"/>
            <a:ext cx="875823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ระบบการจัดการฐานข้อมูล </a:t>
            </a:r>
          </a:p>
          <a:p>
            <a:r>
              <a:rPr lang="th-TH" sz="4400" b="1"/>
              <a:t>(</a:t>
            </a:r>
            <a:r>
              <a:rPr lang="en-US" sz="4400" b="1"/>
              <a:t>Database Management System)</a:t>
            </a:r>
            <a:endParaRPr lang="th-TH" sz="4400" b="1"/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395288" y="3141663"/>
            <a:ext cx="7561262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600" b="1" dirty="0"/>
              <a:t>คือ โปรแกรมที่ใช้จัดการฐานข้อมูล เช่น</a:t>
            </a:r>
          </a:p>
          <a:p>
            <a:r>
              <a:rPr lang="th-TH" sz="3600" b="1" dirty="0"/>
              <a:t>    </a:t>
            </a:r>
            <a:r>
              <a:rPr lang="th-TH" sz="3600" b="1" dirty="0" smtClean="0"/>
              <a:t>   * </a:t>
            </a:r>
            <a:r>
              <a:rPr lang="en-US" sz="3600" b="1" dirty="0" smtClean="0"/>
              <a:t>MS Access</a:t>
            </a:r>
            <a:endParaRPr lang="en-US" sz="3600" b="1" dirty="0"/>
          </a:p>
          <a:p>
            <a:r>
              <a:rPr lang="en-US" sz="3600" b="1" dirty="0"/>
              <a:t>    * SQL Server</a:t>
            </a:r>
          </a:p>
          <a:p>
            <a:r>
              <a:rPr lang="en-US" sz="3600" b="1" dirty="0"/>
              <a:t>    * </a:t>
            </a:r>
            <a:r>
              <a:rPr lang="en-US" sz="3600" b="1" dirty="0" err="1"/>
              <a:t>MySQL</a:t>
            </a:r>
            <a:endParaRPr lang="en-US" sz="3600" b="1" dirty="0"/>
          </a:p>
          <a:p>
            <a:r>
              <a:rPr lang="en-US" sz="3600" b="1" dirty="0"/>
              <a:t>    * Oracle</a:t>
            </a:r>
          </a:p>
          <a:p>
            <a:r>
              <a:rPr lang="en-US" sz="3600" b="1" dirty="0"/>
              <a:t>    * </a:t>
            </a:r>
            <a:r>
              <a:rPr lang="th-TH" sz="3600" b="1" dirty="0"/>
              <a:t>เป็นต้น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/>
      <p:bldP spid="675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323850" y="908050"/>
            <a:ext cx="236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ADO .NET</a:t>
            </a:r>
            <a:endParaRPr lang="th-TH" sz="3600" b="1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2051050" y="1916113"/>
            <a:ext cx="540067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Visual Basic Program</a:t>
            </a:r>
            <a:endParaRPr lang="th-TH" b="1"/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2051050" y="3284538"/>
            <a:ext cx="540067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OLEDB Connection</a:t>
            </a:r>
            <a:endParaRPr lang="th-TH" b="1"/>
          </a:p>
        </p:txBody>
      </p:sp>
      <p:sp>
        <p:nvSpPr>
          <p:cNvPr id="69641" name="AutoShape 9"/>
          <p:cNvSpPr>
            <a:spLocks noChangeArrowheads="1"/>
          </p:cNvSpPr>
          <p:nvPr/>
        </p:nvSpPr>
        <p:spPr bwMode="auto">
          <a:xfrm>
            <a:off x="2051050" y="4724400"/>
            <a:ext cx="865188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Access</a:t>
            </a:r>
            <a:endParaRPr lang="th-TH" sz="2000"/>
          </a:p>
        </p:txBody>
      </p: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3203575" y="4724400"/>
            <a:ext cx="865188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Oracle</a:t>
            </a:r>
            <a:endParaRPr lang="th-TH" sz="2000"/>
          </a:p>
        </p:txBody>
      </p:sp>
      <p:sp>
        <p:nvSpPr>
          <p:cNvPr id="69643" name="AutoShape 11"/>
          <p:cNvSpPr>
            <a:spLocks noChangeArrowheads="1"/>
          </p:cNvSpPr>
          <p:nvPr/>
        </p:nvSpPr>
        <p:spPr bwMode="auto">
          <a:xfrm>
            <a:off x="4284663" y="4724400"/>
            <a:ext cx="865187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/>
              <a:t>SQL </a:t>
            </a:r>
          </a:p>
          <a:p>
            <a:pPr algn="ctr"/>
            <a:r>
              <a:rPr lang="en-US" sz="1600" b="1"/>
              <a:t>Server</a:t>
            </a:r>
            <a:endParaRPr lang="th-TH" sz="1600" b="1"/>
          </a:p>
        </p:txBody>
      </p:sp>
      <p:sp>
        <p:nvSpPr>
          <p:cNvPr id="69644" name="AutoShape 12"/>
          <p:cNvSpPr>
            <a:spLocks noChangeArrowheads="1"/>
          </p:cNvSpPr>
          <p:nvPr/>
        </p:nvSpPr>
        <p:spPr bwMode="auto">
          <a:xfrm>
            <a:off x="5435600" y="4724400"/>
            <a:ext cx="865188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/>
              <a:t>MySQL</a:t>
            </a:r>
            <a:endParaRPr lang="th-TH" sz="1800" b="1"/>
          </a:p>
        </p:txBody>
      </p:sp>
      <p:sp>
        <p:nvSpPr>
          <p:cNvPr id="69645" name="AutoShape 13"/>
          <p:cNvSpPr>
            <a:spLocks noChangeArrowheads="1"/>
          </p:cNvSpPr>
          <p:nvPr/>
        </p:nvSpPr>
        <p:spPr bwMode="auto">
          <a:xfrm>
            <a:off x="6516688" y="4724400"/>
            <a:ext cx="865187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/>
              <a:t>อื่น ๆ</a:t>
            </a:r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>
            <a:off x="4356100" y="2636838"/>
            <a:ext cx="0" cy="576262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>
            <a:off x="2484438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>
            <a:off x="3635375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>
            <a:off x="4716463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>
            <a:off x="5867400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69651" name="Line 19"/>
          <p:cNvSpPr>
            <a:spLocks noChangeShapeType="1"/>
          </p:cNvSpPr>
          <p:nvPr/>
        </p:nvSpPr>
        <p:spPr bwMode="auto">
          <a:xfrm>
            <a:off x="7019925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/>
      <p:bldP spid="69639" grpId="0" animBg="1"/>
      <p:bldP spid="69640" grpId="0" animBg="1"/>
      <p:bldP spid="69641" grpId="0" animBg="1"/>
      <p:bldP spid="69642" grpId="0" animBg="1"/>
      <p:bldP spid="69643" grpId="0" animBg="1"/>
      <p:bldP spid="69644" grpId="0" animBg="1"/>
      <p:bldP spid="69645" grpId="0" animBg="1"/>
      <p:bldP spid="69646" grpId="0" animBg="1"/>
      <p:bldP spid="69647" grpId="0" animBg="1"/>
      <p:bldP spid="69648" grpId="0" animBg="1"/>
      <p:bldP spid="69649" grpId="0" animBg="1"/>
      <p:bldP spid="69650" grpId="0" animBg="1"/>
      <p:bldP spid="696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2500306"/>
            <a:ext cx="77283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สร้างฐานข้อมูลด้วย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MS Access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00364" y="2786058"/>
            <a:ext cx="3239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สร้าง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Form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00364" y="2786058"/>
            <a:ext cx="3070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เขียน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Code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376238" y="1092200"/>
            <a:ext cx="5741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Structure Query Language (SQL)</a:t>
            </a:r>
            <a:endParaRPr lang="th-TH" b="1"/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827088" y="1893888"/>
            <a:ext cx="5700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 เป็นภาษามาตรฐานที่ใช้จัดการฐานข้อมูลได้ทุกรูปแบบ </a:t>
            </a:r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827088" y="2492375"/>
            <a:ext cx="2951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 มีรูปแบบที่เป็นมาตรฐาน 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827088" y="3068638"/>
            <a:ext cx="5700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 เป็นภาษามาตรฐานที่ใช้จัดการฐานข้อมูลได้ทุกรูปแบบ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395288" y="1412875"/>
            <a:ext cx="1417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รูปแบบคำสั่ง</a:t>
            </a: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611188" y="1989138"/>
            <a:ext cx="6083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 </a:t>
            </a:r>
            <a:r>
              <a:rPr lang="en-US" b="1">
                <a:solidFill>
                  <a:schemeClr val="accent2"/>
                </a:solidFill>
              </a:rPr>
              <a:t>select</a:t>
            </a:r>
            <a:r>
              <a:rPr lang="en-US" b="1"/>
              <a:t>  field1,field2,… </a:t>
            </a:r>
            <a:r>
              <a:rPr lang="en-US" b="1">
                <a:solidFill>
                  <a:schemeClr val="accent2"/>
                </a:solidFill>
              </a:rPr>
              <a:t>from</a:t>
            </a:r>
            <a:r>
              <a:rPr lang="en-US" b="1"/>
              <a:t> </a:t>
            </a:r>
            <a:r>
              <a:rPr lang="th-TH" b="1"/>
              <a:t>ชื่อตาราง </a:t>
            </a:r>
          </a:p>
        </p:txBody>
      </p:sp>
      <p:sp>
        <p:nvSpPr>
          <p:cNvPr id="110601" name="Text Box 9"/>
          <p:cNvSpPr txBox="1">
            <a:spLocks noChangeArrowheads="1"/>
          </p:cNvSpPr>
          <p:nvPr/>
        </p:nvSpPr>
        <p:spPr bwMode="auto">
          <a:xfrm>
            <a:off x="2195513" y="1412875"/>
            <a:ext cx="3916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 1 เลือก </a:t>
            </a:r>
            <a:r>
              <a:rPr lang="en-US" b="1"/>
              <a:t>Field </a:t>
            </a:r>
            <a:r>
              <a:rPr lang="th-TH" b="1"/>
              <a:t>เพื่อแสดงผล</a:t>
            </a:r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323850" y="908050"/>
            <a:ext cx="287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การเรียกข้อมูลเพื่อแสดง</a:t>
            </a:r>
          </a:p>
        </p:txBody>
      </p:sp>
      <p:graphicFrame>
        <p:nvGraphicFramePr>
          <p:cNvPr id="110847" name="Group 255"/>
          <p:cNvGraphicFramePr>
            <a:graphicFrameLocks noGrp="1"/>
          </p:cNvGraphicFramePr>
          <p:nvPr/>
        </p:nvGraphicFramePr>
        <p:xfrm>
          <a:off x="468313" y="3357563"/>
          <a:ext cx="8424862" cy="2359660"/>
        </p:xfrm>
        <a:graphic>
          <a:graphicData uri="http://schemas.openxmlformats.org/drawingml/2006/table">
            <a:tbl>
              <a:tblPr/>
              <a:tblGrid>
                <a:gridCol w="790575"/>
                <a:gridCol w="1597025"/>
                <a:gridCol w="4021137"/>
                <a:gridCol w="1008063"/>
                <a:gridCol w="1008062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321/38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หมู่บ้านอุดรการ์เด้นวิลล์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042-236457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ต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01-7121288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8,600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0839" name="Text Box 247"/>
          <p:cNvSpPr txBox="1">
            <a:spLocks noChangeArrowheads="1"/>
          </p:cNvSpPr>
          <p:nvPr/>
        </p:nvSpPr>
        <p:spPr bwMode="auto">
          <a:xfrm>
            <a:off x="323850" y="2636838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ตัวอย่าง</a:t>
            </a:r>
          </a:p>
        </p:txBody>
      </p:sp>
      <p:sp>
        <p:nvSpPr>
          <p:cNvPr id="110840" name="Text Box 248"/>
          <p:cNvSpPr txBox="1">
            <a:spLocks noChangeArrowheads="1"/>
          </p:cNvSpPr>
          <p:nvPr/>
        </p:nvSpPr>
        <p:spPr bwMode="auto">
          <a:xfrm>
            <a:off x="3492500" y="2781300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employee</a:t>
            </a:r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971550" y="3716338"/>
            <a:ext cx="5662613" cy="519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 </a:t>
            </a:r>
            <a:r>
              <a:rPr lang="en-US" b="1">
                <a:solidFill>
                  <a:schemeClr val="bg1"/>
                </a:solidFill>
              </a:rPr>
              <a:t>select</a:t>
            </a:r>
            <a:r>
              <a:rPr lang="en-US" b="1"/>
              <a:t>  </a:t>
            </a:r>
            <a:r>
              <a:rPr lang="en-US" b="1">
                <a:solidFill>
                  <a:srgbClr val="FFFF00"/>
                </a:solidFill>
              </a:rPr>
              <a:t>id,name</a:t>
            </a:r>
            <a:r>
              <a:rPr lang="en-US" b="1">
                <a:solidFill>
                  <a:schemeClr val="bg1"/>
                </a:solidFill>
              </a:rPr>
              <a:t> from</a:t>
            </a:r>
            <a:r>
              <a:rPr lang="en-US" b="1"/>
              <a:t> </a:t>
            </a:r>
            <a:r>
              <a:rPr lang="en-US" b="1">
                <a:solidFill>
                  <a:srgbClr val="FFFF00"/>
                </a:solidFill>
              </a:rPr>
              <a:t>employee</a:t>
            </a:r>
            <a:r>
              <a:rPr lang="th-TH" b="1"/>
              <a:t> </a:t>
            </a:r>
          </a:p>
        </p:txBody>
      </p:sp>
      <p:graphicFrame>
        <p:nvGraphicFramePr>
          <p:cNvPr id="112802" name="Group 162"/>
          <p:cNvGraphicFramePr>
            <a:graphicFrameLocks noGrp="1"/>
          </p:cNvGraphicFramePr>
          <p:nvPr/>
        </p:nvGraphicFramePr>
        <p:xfrm>
          <a:off x="468313" y="1196975"/>
          <a:ext cx="8424862" cy="2286000"/>
        </p:xfrm>
        <a:graphic>
          <a:graphicData uri="http://schemas.openxmlformats.org/drawingml/2006/table">
            <a:tbl>
              <a:tblPr/>
              <a:tblGrid>
                <a:gridCol w="790575"/>
                <a:gridCol w="1597025"/>
                <a:gridCol w="3948112"/>
                <a:gridCol w="1081088"/>
                <a:gridCol w="1008062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321/38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หมู่บ้านอุดรการ์เด้นวิลล์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042-236457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ต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01-7121288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8,600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794" name="Group 154"/>
          <p:cNvGraphicFramePr>
            <a:graphicFrameLocks noGrp="1"/>
          </p:cNvGraphicFramePr>
          <p:nvPr/>
        </p:nvGraphicFramePr>
        <p:xfrm>
          <a:off x="3203575" y="4365625"/>
          <a:ext cx="4175125" cy="1981200"/>
        </p:xfrm>
        <a:graphic>
          <a:graphicData uri="http://schemas.openxmlformats.org/drawingml/2006/table">
            <a:tbl>
              <a:tblPr/>
              <a:tblGrid>
                <a:gridCol w="1425575"/>
                <a:gridCol w="2749550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112792" name="Freeform 152"/>
          <p:cNvSpPr>
            <a:spLocks/>
          </p:cNvSpPr>
          <p:nvPr/>
        </p:nvSpPr>
        <p:spPr bwMode="auto">
          <a:xfrm>
            <a:off x="7380288" y="2997200"/>
            <a:ext cx="1176337" cy="1871663"/>
          </a:xfrm>
          <a:custGeom>
            <a:avLst/>
            <a:gdLst/>
            <a:ahLst/>
            <a:cxnLst>
              <a:cxn ang="0">
                <a:pos x="363" y="0"/>
              </a:cxn>
              <a:cxn ang="0">
                <a:pos x="680" y="590"/>
              </a:cxn>
              <a:cxn ang="0">
                <a:pos x="0" y="1225"/>
              </a:cxn>
            </a:cxnLst>
            <a:rect l="0" t="0" r="r" b="b"/>
            <a:pathLst>
              <a:path w="741" h="1225">
                <a:moveTo>
                  <a:pt x="363" y="0"/>
                </a:moveTo>
                <a:cubicBezTo>
                  <a:pt x="552" y="193"/>
                  <a:pt x="741" y="386"/>
                  <a:pt x="680" y="590"/>
                </a:cubicBezTo>
                <a:cubicBezTo>
                  <a:pt x="619" y="794"/>
                  <a:pt x="309" y="1009"/>
                  <a:pt x="0" y="1225"/>
                </a:cubicBezTo>
              </a:path>
            </a:pathLst>
          </a:custGeom>
          <a:noFill/>
          <a:ln w="57150" cmpd="sng">
            <a:solidFill>
              <a:srgbClr val="CC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395288" y="1412875"/>
            <a:ext cx="1417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รูปแบบคำสั่ง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611188" y="1989138"/>
            <a:ext cx="39068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 </a:t>
            </a:r>
            <a:r>
              <a:rPr lang="en-US" b="1">
                <a:solidFill>
                  <a:schemeClr val="accent2"/>
                </a:solidFill>
              </a:rPr>
              <a:t>select</a:t>
            </a:r>
            <a:r>
              <a:rPr lang="en-US" b="1"/>
              <a:t>  *  </a:t>
            </a:r>
            <a:r>
              <a:rPr lang="en-US" b="1">
                <a:solidFill>
                  <a:schemeClr val="accent2"/>
                </a:solidFill>
              </a:rPr>
              <a:t>from</a:t>
            </a:r>
            <a:r>
              <a:rPr lang="en-US" b="1"/>
              <a:t> </a:t>
            </a:r>
            <a:r>
              <a:rPr lang="th-TH" b="1"/>
              <a:t>ชื่อตาราง </a:t>
            </a: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2195513" y="1412875"/>
            <a:ext cx="421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 2 เลือกทุก </a:t>
            </a:r>
            <a:r>
              <a:rPr lang="en-US" b="1"/>
              <a:t>Field </a:t>
            </a:r>
            <a:r>
              <a:rPr lang="th-TH" b="1"/>
              <a:t>เพื่อแสดงผล</a:t>
            </a:r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323850" y="908050"/>
            <a:ext cx="287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การเรียกข้อมูลเพื่อแสดง</a:t>
            </a:r>
          </a:p>
        </p:txBody>
      </p:sp>
      <p:graphicFrame>
        <p:nvGraphicFramePr>
          <p:cNvPr id="114756" name="Group 68"/>
          <p:cNvGraphicFramePr>
            <a:graphicFrameLocks noGrp="1"/>
          </p:cNvGraphicFramePr>
          <p:nvPr/>
        </p:nvGraphicFramePr>
        <p:xfrm>
          <a:off x="468313" y="3357563"/>
          <a:ext cx="8424862" cy="2286000"/>
        </p:xfrm>
        <a:graphic>
          <a:graphicData uri="http://schemas.openxmlformats.org/drawingml/2006/table">
            <a:tbl>
              <a:tblPr/>
              <a:tblGrid>
                <a:gridCol w="790575"/>
                <a:gridCol w="1597025"/>
                <a:gridCol w="4021137"/>
                <a:gridCol w="1008063"/>
                <a:gridCol w="1008062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321/38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หมู่บ้านอุดรการ์เด้นวิลล์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042-236457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ต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01-7121288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8,600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4747" name="Text Box 59"/>
          <p:cNvSpPr txBox="1">
            <a:spLocks noChangeArrowheads="1"/>
          </p:cNvSpPr>
          <p:nvPr/>
        </p:nvSpPr>
        <p:spPr bwMode="auto">
          <a:xfrm>
            <a:off x="323850" y="2636838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ตัวอย่าง</a:t>
            </a:r>
          </a:p>
        </p:txBody>
      </p:sp>
      <p:sp>
        <p:nvSpPr>
          <p:cNvPr id="114748" name="Text Box 60"/>
          <p:cNvSpPr txBox="1">
            <a:spLocks noChangeArrowheads="1"/>
          </p:cNvSpPr>
          <p:nvPr/>
        </p:nvSpPr>
        <p:spPr bwMode="auto">
          <a:xfrm>
            <a:off x="3492500" y="2781300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employee</a:t>
            </a:r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3059113" y="1773238"/>
            <a:ext cx="540067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Visual Basic Program</a:t>
            </a:r>
            <a:endParaRPr lang="th-TH" b="1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3059113" y="3284538"/>
            <a:ext cx="540067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Connection (ADO.NET)</a:t>
            </a:r>
            <a:endParaRPr lang="th-TH" b="1"/>
          </a:p>
        </p:txBody>
      </p:sp>
      <p:sp>
        <p:nvSpPr>
          <p:cNvPr id="104456" name="AutoShape 8"/>
          <p:cNvSpPr>
            <a:spLocks noChangeArrowheads="1"/>
          </p:cNvSpPr>
          <p:nvPr/>
        </p:nvSpPr>
        <p:spPr bwMode="auto">
          <a:xfrm>
            <a:off x="3059113" y="4724400"/>
            <a:ext cx="865187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Access</a:t>
            </a:r>
            <a:endParaRPr lang="th-TH" sz="2000"/>
          </a:p>
        </p:txBody>
      </p:sp>
      <p:sp>
        <p:nvSpPr>
          <p:cNvPr id="104457" name="AutoShape 9"/>
          <p:cNvSpPr>
            <a:spLocks noChangeArrowheads="1"/>
          </p:cNvSpPr>
          <p:nvPr/>
        </p:nvSpPr>
        <p:spPr bwMode="auto">
          <a:xfrm>
            <a:off x="4211638" y="4724400"/>
            <a:ext cx="865187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Oracle</a:t>
            </a:r>
            <a:endParaRPr lang="th-TH" sz="2000"/>
          </a:p>
        </p:txBody>
      </p:sp>
      <p:sp>
        <p:nvSpPr>
          <p:cNvPr id="104458" name="AutoShape 10"/>
          <p:cNvSpPr>
            <a:spLocks noChangeArrowheads="1"/>
          </p:cNvSpPr>
          <p:nvPr/>
        </p:nvSpPr>
        <p:spPr bwMode="auto">
          <a:xfrm>
            <a:off x="5292725" y="4724400"/>
            <a:ext cx="865188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/>
              <a:t>SQL </a:t>
            </a:r>
          </a:p>
          <a:p>
            <a:pPr algn="ctr"/>
            <a:r>
              <a:rPr lang="en-US" sz="1600" b="1"/>
              <a:t>Server</a:t>
            </a:r>
            <a:endParaRPr lang="th-TH" sz="1600" b="1"/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6443663" y="4724400"/>
            <a:ext cx="865187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/>
              <a:t>MySQL</a:t>
            </a:r>
            <a:endParaRPr lang="th-TH" sz="1800" b="1"/>
          </a:p>
        </p:txBody>
      </p:sp>
      <p:sp>
        <p:nvSpPr>
          <p:cNvPr id="104460" name="AutoShape 12"/>
          <p:cNvSpPr>
            <a:spLocks noChangeArrowheads="1"/>
          </p:cNvSpPr>
          <p:nvPr/>
        </p:nvSpPr>
        <p:spPr bwMode="auto">
          <a:xfrm>
            <a:off x="7524750" y="4724400"/>
            <a:ext cx="865188" cy="865188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/>
              <a:t>อื่น ๆ</a:t>
            </a:r>
          </a:p>
        </p:txBody>
      </p:sp>
      <p:sp>
        <p:nvSpPr>
          <p:cNvPr id="104461" name="Line 13"/>
          <p:cNvSpPr>
            <a:spLocks noChangeShapeType="1"/>
          </p:cNvSpPr>
          <p:nvPr/>
        </p:nvSpPr>
        <p:spPr bwMode="auto">
          <a:xfrm>
            <a:off x="5364163" y="2492375"/>
            <a:ext cx="0" cy="72072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4462" name="Line 14"/>
          <p:cNvSpPr>
            <a:spLocks noChangeShapeType="1"/>
          </p:cNvSpPr>
          <p:nvPr/>
        </p:nvSpPr>
        <p:spPr bwMode="auto">
          <a:xfrm>
            <a:off x="3492500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>
            <a:off x="4643438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>
            <a:off x="5724525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>
            <a:off x="6875463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8027988" y="4005263"/>
            <a:ext cx="0" cy="719137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395288" y="914400"/>
            <a:ext cx="3492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 u="sng"/>
              <a:t>การจัดการฐานข้อมูลด้วยคำสั่ง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nimBg="1"/>
      <p:bldP spid="104455" grpId="0" animBg="1"/>
      <p:bldP spid="104456" grpId="0" animBg="1"/>
      <p:bldP spid="104457" grpId="0" animBg="1"/>
      <p:bldP spid="104458" grpId="0" animBg="1"/>
      <p:bldP spid="104459" grpId="0" animBg="1"/>
      <p:bldP spid="104460" grpId="0" animBg="1"/>
      <p:bldP spid="104461" grpId="0" animBg="1"/>
      <p:bldP spid="104462" grpId="0" animBg="1"/>
      <p:bldP spid="104463" grpId="0" animBg="1"/>
      <p:bldP spid="104464" grpId="0" animBg="1"/>
      <p:bldP spid="104465" grpId="0" animBg="1"/>
      <p:bldP spid="10446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755650" y="3357563"/>
            <a:ext cx="4456113" cy="519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 </a:t>
            </a:r>
            <a:r>
              <a:rPr lang="en-US" b="1">
                <a:solidFill>
                  <a:schemeClr val="bg1"/>
                </a:solidFill>
              </a:rPr>
              <a:t>select</a:t>
            </a:r>
            <a:r>
              <a:rPr lang="en-US" b="1"/>
              <a:t>  </a:t>
            </a:r>
            <a:r>
              <a:rPr lang="en-US" b="1">
                <a:solidFill>
                  <a:srgbClr val="FFFF00"/>
                </a:solidFill>
              </a:rPr>
              <a:t>*</a:t>
            </a:r>
            <a:r>
              <a:rPr lang="en-US" b="1"/>
              <a:t> </a:t>
            </a:r>
            <a:r>
              <a:rPr lang="en-US" b="1">
                <a:solidFill>
                  <a:schemeClr val="bg1"/>
                </a:solidFill>
              </a:rPr>
              <a:t>from</a:t>
            </a:r>
            <a:r>
              <a:rPr lang="en-US" b="1"/>
              <a:t> </a:t>
            </a:r>
            <a:r>
              <a:rPr lang="en-US" b="1">
                <a:solidFill>
                  <a:srgbClr val="FFFF00"/>
                </a:solidFill>
              </a:rPr>
              <a:t>employee</a:t>
            </a:r>
            <a:r>
              <a:rPr lang="th-TH" b="1">
                <a:solidFill>
                  <a:srgbClr val="FFFF00"/>
                </a:solidFill>
              </a:rPr>
              <a:t> </a:t>
            </a:r>
          </a:p>
        </p:txBody>
      </p:sp>
      <p:graphicFrame>
        <p:nvGraphicFramePr>
          <p:cNvPr id="116850" name="Group 114"/>
          <p:cNvGraphicFramePr>
            <a:graphicFrameLocks noGrp="1"/>
          </p:cNvGraphicFramePr>
          <p:nvPr/>
        </p:nvGraphicFramePr>
        <p:xfrm>
          <a:off x="468313" y="981075"/>
          <a:ext cx="8424862" cy="2286000"/>
        </p:xfrm>
        <a:graphic>
          <a:graphicData uri="http://schemas.openxmlformats.org/drawingml/2006/table">
            <a:tbl>
              <a:tblPr/>
              <a:tblGrid>
                <a:gridCol w="790575"/>
                <a:gridCol w="1512887"/>
                <a:gridCol w="4392613"/>
                <a:gridCol w="1008062"/>
                <a:gridCol w="720725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321/38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หมู่บ้านอุดรการ์เด้นวิลล์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042-236457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ต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01-7121288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8,600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6800" name="Freeform 64"/>
          <p:cNvSpPr>
            <a:spLocks/>
          </p:cNvSpPr>
          <p:nvPr/>
        </p:nvSpPr>
        <p:spPr bwMode="auto">
          <a:xfrm>
            <a:off x="8027988" y="2997200"/>
            <a:ext cx="528637" cy="1223963"/>
          </a:xfrm>
          <a:custGeom>
            <a:avLst/>
            <a:gdLst/>
            <a:ahLst/>
            <a:cxnLst>
              <a:cxn ang="0">
                <a:pos x="363" y="0"/>
              </a:cxn>
              <a:cxn ang="0">
                <a:pos x="680" y="590"/>
              </a:cxn>
              <a:cxn ang="0">
                <a:pos x="0" y="1225"/>
              </a:cxn>
            </a:cxnLst>
            <a:rect l="0" t="0" r="r" b="b"/>
            <a:pathLst>
              <a:path w="741" h="1225">
                <a:moveTo>
                  <a:pt x="363" y="0"/>
                </a:moveTo>
                <a:cubicBezTo>
                  <a:pt x="552" y="193"/>
                  <a:pt x="741" y="386"/>
                  <a:pt x="680" y="590"/>
                </a:cubicBezTo>
                <a:cubicBezTo>
                  <a:pt x="619" y="794"/>
                  <a:pt x="309" y="1009"/>
                  <a:pt x="0" y="1225"/>
                </a:cubicBezTo>
              </a:path>
            </a:pathLst>
          </a:custGeom>
          <a:noFill/>
          <a:ln w="57150" cmpd="sng">
            <a:solidFill>
              <a:srgbClr val="CC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graphicFrame>
        <p:nvGraphicFramePr>
          <p:cNvPr id="116855" name="Group 119"/>
          <p:cNvGraphicFramePr>
            <a:graphicFrameLocks noGrp="1"/>
          </p:cNvGraphicFramePr>
          <p:nvPr/>
        </p:nvGraphicFramePr>
        <p:xfrm>
          <a:off x="395288" y="3933825"/>
          <a:ext cx="8497887" cy="2431098"/>
        </p:xfrm>
        <a:graphic>
          <a:graphicData uri="http://schemas.openxmlformats.org/drawingml/2006/table">
            <a:tbl>
              <a:tblPr/>
              <a:tblGrid>
                <a:gridCol w="798512"/>
                <a:gridCol w="1609725"/>
                <a:gridCol w="4360863"/>
                <a:gridCol w="1003300"/>
                <a:gridCol w="725487"/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321/38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หมู่บ้านอุดรการ์เด้นวิลล์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042-236457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ต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01-7121288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8,600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376238" y="1141413"/>
            <a:ext cx="2408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การแสดงแบบมีเงื่อนไข</a:t>
            </a: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684213" y="1844675"/>
            <a:ext cx="1417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รูปแบบคำสั่ง</a:t>
            </a:r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468313" y="2781300"/>
            <a:ext cx="8281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  </a:t>
            </a:r>
            <a:r>
              <a:rPr lang="en-US" b="1"/>
              <a:t>1. </a:t>
            </a:r>
            <a:r>
              <a:rPr lang="en-US" b="1">
                <a:solidFill>
                  <a:schemeClr val="accent2"/>
                </a:solidFill>
              </a:rPr>
              <a:t>select</a:t>
            </a:r>
            <a:r>
              <a:rPr lang="en-US" b="1"/>
              <a:t>  field1,field2,… </a:t>
            </a:r>
            <a:r>
              <a:rPr lang="en-US" b="1">
                <a:solidFill>
                  <a:schemeClr val="accent2"/>
                </a:solidFill>
              </a:rPr>
              <a:t>from</a:t>
            </a:r>
            <a:r>
              <a:rPr lang="en-US" b="1"/>
              <a:t> </a:t>
            </a:r>
            <a:r>
              <a:rPr lang="th-TH" b="1"/>
              <a:t>ชื่อตาราง </a:t>
            </a:r>
            <a:r>
              <a:rPr lang="en-US" b="1">
                <a:solidFill>
                  <a:schemeClr val="accent2"/>
                </a:solidFill>
              </a:rPr>
              <a:t>where</a:t>
            </a:r>
            <a:r>
              <a:rPr lang="en-US" b="1"/>
              <a:t> </a:t>
            </a:r>
            <a:r>
              <a:rPr lang="th-TH" b="1"/>
              <a:t>เงื่อนไข </a:t>
            </a:r>
          </a:p>
        </p:txBody>
      </p:sp>
      <p:sp>
        <p:nvSpPr>
          <p:cNvPr id="118796" name="Text Box 12"/>
          <p:cNvSpPr txBox="1">
            <a:spLocks noChangeArrowheads="1"/>
          </p:cNvSpPr>
          <p:nvPr/>
        </p:nvSpPr>
        <p:spPr bwMode="auto">
          <a:xfrm>
            <a:off x="468313" y="3429000"/>
            <a:ext cx="8281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  </a:t>
            </a:r>
            <a:r>
              <a:rPr lang="en-US" b="1"/>
              <a:t>2. </a:t>
            </a:r>
            <a:r>
              <a:rPr lang="en-US" b="1">
                <a:solidFill>
                  <a:schemeClr val="accent2"/>
                </a:solidFill>
              </a:rPr>
              <a:t>select</a:t>
            </a:r>
            <a:r>
              <a:rPr lang="en-US" b="1"/>
              <a:t>  * </a:t>
            </a:r>
            <a:r>
              <a:rPr lang="en-US" b="1">
                <a:solidFill>
                  <a:schemeClr val="accent2"/>
                </a:solidFill>
              </a:rPr>
              <a:t>from</a:t>
            </a:r>
            <a:r>
              <a:rPr lang="en-US" b="1"/>
              <a:t> </a:t>
            </a:r>
            <a:r>
              <a:rPr lang="th-TH" b="1"/>
              <a:t>ชื่อตาราง </a:t>
            </a:r>
            <a:r>
              <a:rPr lang="en-US" b="1">
                <a:solidFill>
                  <a:schemeClr val="accent2"/>
                </a:solidFill>
              </a:rPr>
              <a:t>where</a:t>
            </a:r>
            <a:r>
              <a:rPr lang="en-US" b="1"/>
              <a:t> </a:t>
            </a:r>
            <a:r>
              <a:rPr lang="th-TH" b="1"/>
              <a:t>เงื่อนไข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34925" y="3213100"/>
            <a:ext cx="9074150" cy="519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 </a:t>
            </a:r>
            <a:r>
              <a:rPr lang="en-US" b="1">
                <a:solidFill>
                  <a:schemeClr val="bg1"/>
                </a:solidFill>
              </a:rPr>
              <a:t>select</a:t>
            </a:r>
            <a:r>
              <a:rPr lang="en-US" b="1"/>
              <a:t>  </a:t>
            </a:r>
            <a:r>
              <a:rPr lang="en-US" b="1">
                <a:solidFill>
                  <a:srgbClr val="FFFF00"/>
                </a:solidFill>
              </a:rPr>
              <a:t>id,name</a:t>
            </a:r>
            <a:r>
              <a:rPr lang="en-US" b="1">
                <a:solidFill>
                  <a:schemeClr val="bg1"/>
                </a:solidFill>
              </a:rPr>
              <a:t> from</a:t>
            </a:r>
            <a:r>
              <a:rPr lang="en-US" b="1"/>
              <a:t> </a:t>
            </a:r>
            <a:r>
              <a:rPr lang="en-US" b="1">
                <a:solidFill>
                  <a:srgbClr val="FFFF00"/>
                </a:solidFill>
              </a:rPr>
              <a:t>employee</a:t>
            </a:r>
            <a:r>
              <a:rPr lang="th-TH" b="1">
                <a:solidFill>
                  <a:srgbClr val="FFFF00"/>
                </a:solidFill>
              </a:rPr>
              <a:t> </a:t>
            </a:r>
            <a:r>
              <a:rPr lang="en-US" b="1">
                <a:solidFill>
                  <a:schemeClr val="bg1"/>
                </a:solidFill>
              </a:rPr>
              <a:t>where</a:t>
            </a:r>
            <a:r>
              <a:rPr lang="en-US" b="1">
                <a:solidFill>
                  <a:srgbClr val="FFFF00"/>
                </a:solidFill>
              </a:rPr>
              <a:t> salary &gt; 8000</a:t>
            </a:r>
            <a:r>
              <a:rPr lang="th-TH" b="1"/>
              <a:t> </a:t>
            </a:r>
          </a:p>
        </p:txBody>
      </p:sp>
      <p:graphicFrame>
        <p:nvGraphicFramePr>
          <p:cNvPr id="125002" name="Group 74"/>
          <p:cNvGraphicFramePr>
            <a:graphicFrameLocks noGrp="1"/>
          </p:cNvGraphicFramePr>
          <p:nvPr/>
        </p:nvGraphicFramePr>
        <p:xfrm>
          <a:off x="468313" y="981075"/>
          <a:ext cx="8424862" cy="1981200"/>
        </p:xfrm>
        <a:graphic>
          <a:graphicData uri="http://schemas.openxmlformats.org/drawingml/2006/table">
            <a:tbl>
              <a:tblPr/>
              <a:tblGrid>
                <a:gridCol w="790575"/>
                <a:gridCol w="1597025"/>
                <a:gridCol w="4092575"/>
                <a:gridCol w="1008062"/>
                <a:gridCol w="936625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321/38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หมู่บ้านอุดรการ์เด้นวิลล์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042-236457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ต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01-7121288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8,600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4995" name="Group 67"/>
          <p:cNvGraphicFramePr>
            <a:graphicFrameLocks noGrp="1"/>
          </p:cNvGraphicFramePr>
          <p:nvPr/>
        </p:nvGraphicFramePr>
        <p:xfrm>
          <a:off x="3059113" y="4292600"/>
          <a:ext cx="4175125" cy="1584960"/>
        </p:xfrm>
        <a:graphic>
          <a:graphicData uri="http://schemas.openxmlformats.org/drawingml/2006/table">
            <a:tbl>
              <a:tblPr/>
              <a:tblGrid>
                <a:gridCol w="1425575"/>
                <a:gridCol w="2749550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22885" name="Text Box 5"/>
          <p:cNvSpPr txBox="1">
            <a:spLocks noChangeArrowheads="1"/>
          </p:cNvSpPr>
          <p:nvPr/>
        </p:nvSpPr>
        <p:spPr bwMode="auto">
          <a:xfrm>
            <a:off x="755650" y="3357563"/>
            <a:ext cx="7910513" cy="519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 </a:t>
            </a:r>
            <a:r>
              <a:rPr lang="en-US" b="1">
                <a:solidFill>
                  <a:schemeClr val="bg1"/>
                </a:solidFill>
              </a:rPr>
              <a:t>select</a:t>
            </a:r>
            <a:r>
              <a:rPr lang="en-US" b="1"/>
              <a:t>  </a:t>
            </a:r>
            <a:r>
              <a:rPr lang="en-US" b="1">
                <a:solidFill>
                  <a:srgbClr val="FFFF00"/>
                </a:solidFill>
              </a:rPr>
              <a:t>*</a:t>
            </a:r>
            <a:r>
              <a:rPr lang="en-US" b="1"/>
              <a:t> </a:t>
            </a:r>
            <a:r>
              <a:rPr lang="en-US" b="1">
                <a:solidFill>
                  <a:schemeClr val="bg1"/>
                </a:solidFill>
              </a:rPr>
              <a:t>from</a:t>
            </a:r>
            <a:r>
              <a:rPr lang="en-US" b="1"/>
              <a:t> </a:t>
            </a:r>
            <a:r>
              <a:rPr lang="en-US" b="1">
                <a:solidFill>
                  <a:srgbClr val="FFFF00"/>
                </a:solidFill>
              </a:rPr>
              <a:t>employee</a:t>
            </a:r>
            <a:r>
              <a:rPr lang="th-TH" b="1">
                <a:solidFill>
                  <a:srgbClr val="FFFF00"/>
                </a:solidFill>
              </a:rPr>
              <a:t>  </a:t>
            </a:r>
            <a:r>
              <a:rPr lang="en-US" b="1">
                <a:solidFill>
                  <a:schemeClr val="bg1"/>
                </a:solidFill>
              </a:rPr>
              <a:t>where</a:t>
            </a:r>
            <a:r>
              <a:rPr lang="en-US" b="1">
                <a:solidFill>
                  <a:srgbClr val="FFFF00"/>
                </a:solidFill>
              </a:rPr>
              <a:t> salary &lt; 8500</a:t>
            </a:r>
            <a:endParaRPr lang="th-TH" b="1">
              <a:solidFill>
                <a:srgbClr val="FFFF00"/>
              </a:solidFill>
            </a:endParaRPr>
          </a:p>
        </p:txBody>
      </p:sp>
      <p:graphicFrame>
        <p:nvGraphicFramePr>
          <p:cNvPr id="122973" name="Group 93"/>
          <p:cNvGraphicFramePr>
            <a:graphicFrameLocks noGrp="1"/>
          </p:cNvGraphicFramePr>
          <p:nvPr/>
        </p:nvGraphicFramePr>
        <p:xfrm>
          <a:off x="468313" y="981075"/>
          <a:ext cx="8424862" cy="2286000"/>
        </p:xfrm>
        <a:graphic>
          <a:graphicData uri="http://schemas.openxmlformats.org/drawingml/2006/table">
            <a:tbl>
              <a:tblPr/>
              <a:tblGrid>
                <a:gridCol w="790575"/>
                <a:gridCol w="1512887"/>
                <a:gridCol w="4032250"/>
                <a:gridCol w="1152525"/>
                <a:gridCol w="936625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321/38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หมู่บ้านอุดรการ์เด้นวิลล์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042-236457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ต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01-7121288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8,600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965" name="Group 85"/>
          <p:cNvGraphicFramePr>
            <a:graphicFrameLocks noGrp="1"/>
          </p:cNvGraphicFramePr>
          <p:nvPr/>
        </p:nvGraphicFramePr>
        <p:xfrm>
          <a:off x="395288" y="4221163"/>
          <a:ext cx="8424862" cy="1188720"/>
        </p:xfrm>
        <a:graphic>
          <a:graphicData uri="http://schemas.openxmlformats.org/drawingml/2006/table">
            <a:tbl>
              <a:tblPr/>
              <a:tblGrid>
                <a:gridCol w="976312"/>
                <a:gridCol w="1411288"/>
                <a:gridCol w="3771900"/>
                <a:gridCol w="1133475"/>
                <a:gridCol w="1131887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การแสดงแบบมีเงื่อนไขร่วมกับ </a:t>
            </a:r>
            <a:r>
              <a:rPr lang="en-US" b="1"/>
              <a:t>Operator </a:t>
            </a:r>
            <a:r>
              <a:rPr lang="th-TH" b="1"/>
              <a:t>ทางตรรกะ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684213" y="1844675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Operator </a:t>
            </a:r>
            <a:r>
              <a:rPr lang="th-TH" b="1"/>
              <a:t>ทางตรรกะ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2555875" y="2565400"/>
            <a:ext cx="23034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And</a:t>
            </a:r>
          </a:p>
          <a:p>
            <a:pPr>
              <a:buFontTx/>
              <a:buChar char="•"/>
            </a:pPr>
            <a:r>
              <a:rPr lang="en-US" b="1"/>
              <a:t> 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684213" y="1844675"/>
            <a:ext cx="1417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รูปแบบคำสั่ง</a:t>
            </a: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395288" y="2708275"/>
            <a:ext cx="84248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  </a:t>
            </a:r>
            <a:r>
              <a:rPr lang="en-US" b="1"/>
              <a:t>1. </a:t>
            </a:r>
            <a:r>
              <a:rPr lang="en-US" b="1">
                <a:solidFill>
                  <a:schemeClr val="accent2"/>
                </a:solidFill>
              </a:rPr>
              <a:t>select</a:t>
            </a:r>
            <a:r>
              <a:rPr lang="en-US" b="1"/>
              <a:t>  field1,field2,… </a:t>
            </a:r>
            <a:r>
              <a:rPr lang="en-US" b="1">
                <a:solidFill>
                  <a:schemeClr val="accent2"/>
                </a:solidFill>
              </a:rPr>
              <a:t>from</a:t>
            </a:r>
            <a:r>
              <a:rPr lang="en-US" b="1"/>
              <a:t> </a:t>
            </a:r>
            <a:r>
              <a:rPr lang="th-TH" b="1"/>
              <a:t>ชื่อตาราง </a:t>
            </a:r>
            <a:r>
              <a:rPr lang="en-US" b="1">
                <a:solidFill>
                  <a:schemeClr val="accent2"/>
                </a:solidFill>
              </a:rPr>
              <a:t>where</a:t>
            </a:r>
            <a:r>
              <a:rPr lang="en-US" b="1"/>
              <a:t> </a:t>
            </a:r>
            <a:r>
              <a:rPr lang="th-TH" b="1"/>
              <a:t>เงื่อนไข1 </a:t>
            </a:r>
            <a:r>
              <a:rPr lang="en-US" b="1"/>
              <a:t>operator </a:t>
            </a:r>
            <a:r>
              <a:rPr lang="th-TH" b="1"/>
              <a:t>เงื่อนไข2 </a:t>
            </a:r>
            <a:r>
              <a:rPr lang="en-US" b="1"/>
              <a:t>operator </a:t>
            </a:r>
            <a:r>
              <a:rPr lang="th-TH" b="1"/>
              <a:t>เงื่อนไข </a:t>
            </a:r>
            <a:r>
              <a:rPr lang="en-US" b="1"/>
              <a:t>n</a:t>
            </a:r>
            <a:r>
              <a:rPr lang="th-TH" b="1"/>
              <a:t> </a:t>
            </a:r>
          </a:p>
        </p:txBody>
      </p: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395288" y="1125538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การแสดงแบบมีเงื่อนไขร่วมกับ </a:t>
            </a:r>
            <a:r>
              <a:rPr lang="en-US" b="1"/>
              <a:t>Operator </a:t>
            </a:r>
            <a:r>
              <a:rPr lang="th-TH" b="1"/>
              <a:t>ทางตรรกะ</a:t>
            </a:r>
          </a:p>
        </p:txBody>
      </p:sp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323850" y="4149725"/>
            <a:ext cx="8424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  </a:t>
            </a:r>
            <a:r>
              <a:rPr lang="en-US" b="1"/>
              <a:t>2. </a:t>
            </a:r>
            <a:r>
              <a:rPr lang="en-US" b="1">
                <a:solidFill>
                  <a:schemeClr val="accent2"/>
                </a:solidFill>
              </a:rPr>
              <a:t>select</a:t>
            </a:r>
            <a:r>
              <a:rPr lang="en-US" b="1"/>
              <a:t>  *  </a:t>
            </a:r>
            <a:r>
              <a:rPr lang="en-US" b="1">
                <a:solidFill>
                  <a:schemeClr val="accent2"/>
                </a:solidFill>
              </a:rPr>
              <a:t>from</a:t>
            </a:r>
            <a:r>
              <a:rPr lang="en-US" b="1"/>
              <a:t> </a:t>
            </a:r>
            <a:r>
              <a:rPr lang="th-TH" b="1"/>
              <a:t>ชื่อตาราง </a:t>
            </a:r>
            <a:r>
              <a:rPr lang="en-US" b="1">
                <a:solidFill>
                  <a:schemeClr val="accent2"/>
                </a:solidFill>
              </a:rPr>
              <a:t>where</a:t>
            </a:r>
            <a:r>
              <a:rPr lang="en-US" b="1"/>
              <a:t> </a:t>
            </a:r>
            <a:r>
              <a:rPr lang="th-TH" b="1"/>
              <a:t>เงื่อนไข1 </a:t>
            </a:r>
            <a:r>
              <a:rPr lang="en-US" b="1"/>
              <a:t>operator </a:t>
            </a:r>
            <a:r>
              <a:rPr lang="th-TH" b="1"/>
              <a:t>เงื่อนไข2 </a:t>
            </a:r>
            <a:r>
              <a:rPr lang="en-US" b="1"/>
              <a:t>operator </a:t>
            </a:r>
            <a:r>
              <a:rPr lang="th-TH" b="1"/>
              <a:t>เงื่อนไข </a:t>
            </a:r>
            <a:r>
              <a:rPr lang="en-US" b="1"/>
              <a:t>n</a:t>
            </a:r>
            <a:r>
              <a:rPr lang="th-TH" b="1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34925" y="3213100"/>
            <a:ext cx="9074150" cy="946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 </a:t>
            </a:r>
            <a:r>
              <a:rPr lang="en-US" b="1">
                <a:solidFill>
                  <a:schemeClr val="bg1"/>
                </a:solidFill>
              </a:rPr>
              <a:t>select</a:t>
            </a:r>
            <a:r>
              <a:rPr lang="en-US" b="1"/>
              <a:t>  </a:t>
            </a:r>
            <a:r>
              <a:rPr lang="en-US" b="1">
                <a:solidFill>
                  <a:srgbClr val="FFFF00"/>
                </a:solidFill>
              </a:rPr>
              <a:t>id,name</a:t>
            </a:r>
            <a:r>
              <a:rPr lang="en-US" b="1">
                <a:solidFill>
                  <a:schemeClr val="bg1"/>
                </a:solidFill>
              </a:rPr>
              <a:t> from</a:t>
            </a:r>
            <a:r>
              <a:rPr lang="en-US" b="1"/>
              <a:t> </a:t>
            </a:r>
            <a:r>
              <a:rPr lang="en-US" b="1">
                <a:solidFill>
                  <a:srgbClr val="FFFF00"/>
                </a:solidFill>
              </a:rPr>
              <a:t>employee</a:t>
            </a:r>
            <a:r>
              <a:rPr lang="th-TH" b="1">
                <a:solidFill>
                  <a:srgbClr val="FFFF00"/>
                </a:solidFill>
              </a:rPr>
              <a:t> </a:t>
            </a:r>
            <a:r>
              <a:rPr lang="en-US" b="1">
                <a:solidFill>
                  <a:schemeClr val="bg1"/>
                </a:solidFill>
              </a:rPr>
              <a:t>where</a:t>
            </a:r>
            <a:r>
              <a:rPr lang="en-US" b="1">
                <a:solidFill>
                  <a:srgbClr val="FFFF00"/>
                </a:solidFill>
              </a:rPr>
              <a:t> salary &gt; 8000</a:t>
            </a:r>
            <a:r>
              <a:rPr lang="th-TH" b="1"/>
              <a:t>  </a:t>
            </a:r>
            <a:r>
              <a:rPr lang="en-US" b="1">
                <a:solidFill>
                  <a:srgbClr val="FF3300"/>
                </a:solidFill>
              </a:rPr>
              <a:t>and</a:t>
            </a:r>
            <a:r>
              <a:rPr lang="en-US" b="1"/>
              <a:t> </a:t>
            </a:r>
            <a:r>
              <a:rPr lang="en-US" b="1">
                <a:solidFill>
                  <a:srgbClr val="FFFF00"/>
                </a:solidFill>
              </a:rPr>
              <a:t>id=“MK001”</a:t>
            </a:r>
            <a:endParaRPr lang="th-TH" b="1">
              <a:solidFill>
                <a:srgbClr val="FFFF00"/>
              </a:solidFill>
            </a:endParaRPr>
          </a:p>
        </p:txBody>
      </p:sp>
      <p:graphicFrame>
        <p:nvGraphicFramePr>
          <p:cNvPr id="133186" name="Group 66"/>
          <p:cNvGraphicFramePr>
            <a:graphicFrameLocks noGrp="1"/>
          </p:cNvGraphicFramePr>
          <p:nvPr/>
        </p:nvGraphicFramePr>
        <p:xfrm>
          <a:off x="468313" y="981075"/>
          <a:ext cx="8424862" cy="1981200"/>
        </p:xfrm>
        <a:graphic>
          <a:graphicData uri="http://schemas.openxmlformats.org/drawingml/2006/table">
            <a:tbl>
              <a:tblPr/>
              <a:tblGrid>
                <a:gridCol w="790575"/>
                <a:gridCol w="1512887"/>
                <a:gridCol w="4105275"/>
                <a:gridCol w="1008063"/>
                <a:gridCol w="1008062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321/38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หมู่บ้านอุดรการ์เด้นวิลล์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042-236457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ต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01-7121288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8,600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181" name="Group 61"/>
          <p:cNvGraphicFramePr>
            <a:graphicFrameLocks noGrp="1"/>
          </p:cNvGraphicFramePr>
          <p:nvPr/>
        </p:nvGraphicFramePr>
        <p:xfrm>
          <a:off x="3059113" y="4941888"/>
          <a:ext cx="4175125" cy="792480"/>
        </p:xfrm>
        <a:graphic>
          <a:graphicData uri="http://schemas.openxmlformats.org/drawingml/2006/table">
            <a:tbl>
              <a:tblPr/>
              <a:tblGrid>
                <a:gridCol w="1425575"/>
                <a:gridCol w="2749550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179388" y="3357563"/>
            <a:ext cx="8713787" cy="946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>
                <a:solidFill>
                  <a:schemeClr val="bg1"/>
                </a:solidFill>
              </a:rPr>
              <a:t>  </a:t>
            </a:r>
            <a:r>
              <a:rPr lang="en-US" b="1">
                <a:solidFill>
                  <a:schemeClr val="bg1"/>
                </a:solidFill>
              </a:rPr>
              <a:t>select</a:t>
            </a:r>
            <a:r>
              <a:rPr lang="en-US" b="1"/>
              <a:t>  </a:t>
            </a:r>
            <a:r>
              <a:rPr lang="en-US" b="1">
                <a:solidFill>
                  <a:srgbClr val="FFFF00"/>
                </a:solidFill>
              </a:rPr>
              <a:t>*</a:t>
            </a:r>
            <a:r>
              <a:rPr lang="en-US" b="1"/>
              <a:t> </a:t>
            </a:r>
            <a:r>
              <a:rPr lang="en-US" b="1">
                <a:solidFill>
                  <a:schemeClr val="bg1"/>
                </a:solidFill>
              </a:rPr>
              <a:t>from</a:t>
            </a:r>
            <a:r>
              <a:rPr lang="en-US" b="1"/>
              <a:t> </a:t>
            </a:r>
            <a:r>
              <a:rPr lang="en-US" b="1">
                <a:solidFill>
                  <a:srgbClr val="FFFF00"/>
                </a:solidFill>
              </a:rPr>
              <a:t>employee</a:t>
            </a:r>
            <a:r>
              <a:rPr lang="th-TH" b="1">
                <a:solidFill>
                  <a:srgbClr val="FFFF00"/>
                </a:solidFill>
              </a:rPr>
              <a:t>  </a:t>
            </a:r>
            <a:r>
              <a:rPr lang="en-US" b="1">
                <a:solidFill>
                  <a:schemeClr val="bg1"/>
                </a:solidFill>
              </a:rPr>
              <a:t>where</a:t>
            </a:r>
            <a:r>
              <a:rPr lang="en-US" b="1">
                <a:solidFill>
                  <a:srgbClr val="FFFF00"/>
                </a:solidFill>
              </a:rPr>
              <a:t> salary &lt; 8500 </a:t>
            </a:r>
          </a:p>
          <a:p>
            <a:r>
              <a:rPr lang="en-US" b="1">
                <a:solidFill>
                  <a:srgbClr val="FF3300"/>
                </a:solidFill>
              </a:rPr>
              <a:t>and</a:t>
            </a:r>
            <a:r>
              <a:rPr lang="en-US" b="1">
                <a:solidFill>
                  <a:srgbClr val="FFFF00"/>
                </a:solidFill>
              </a:rPr>
              <a:t> id=“AC001”</a:t>
            </a:r>
            <a:endParaRPr lang="th-TH" b="1">
              <a:solidFill>
                <a:srgbClr val="FFFF00"/>
              </a:solidFill>
            </a:endParaRPr>
          </a:p>
        </p:txBody>
      </p:sp>
      <p:graphicFrame>
        <p:nvGraphicFramePr>
          <p:cNvPr id="131145" name="Group 73"/>
          <p:cNvGraphicFramePr>
            <a:graphicFrameLocks noGrp="1"/>
          </p:cNvGraphicFramePr>
          <p:nvPr/>
        </p:nvGraphicFramePr>
        <p:xfrm>
          <a:off x="468313" y="981075"/>
          <a:ext cx="8424862" cy="2286000"/>
        </p:xfrm>
        <a:graphic>
          <a:graphicData uri="http://schemas.openxmlformats.org/drawingml/2006/table">
            <a:tbl>
              <a:tblPr/>
              <a:tblGrid>
                <a:gridCol w="790575"/>
                <a:gridCol w="1597025"/>
                <a:gridCol w="4021137"/>
                <a:gridCol w="1079500"/>
                <a:gridCol w="936625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นายถาวร วรดี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สกล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09-7821546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8,200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MK002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ลักษณ์ อาทร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321/38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หมู่บ้านอุดรการ์เด้นวิลล์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042-236457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นายมงคล ไปดี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หมู่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ต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บ้านเลื่อม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01-7121288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8,600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1142" name="Group 70"/>
          <p:cNvGraphicFramePr>
            <a:graphicFrameLocks noGrp="1"/>
          </p:cNvGraphicFramePr>
          <p:nvPr/>
        </p:nvGraphicFramePr>
        <p:xfrm>
          <a:off x="323850" y="4941888"/>
          <a:ext cx="8424863" cy="792480"/>
        </p:xfrm>
        <a:graphic>
          <a:graphicData uri="http://schemas.openxmlformats.org/drawingml/2006/table">
            <a:tbl>
              <a:tblPr/>
              <a:tblGrid>
                <a:gridCol w="976313"/>
                <a:gridCol w="1411287"/>
                <a:gridCol w="3771900"/>
                <a:gridCol w="1133475"/>
                <a:gridCol w="1131888"/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NAME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ADDRESS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TEL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SALARY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AC001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น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อนงค์  ใจดี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123 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ถ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ทหาร อ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เมือง จ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.</a:t>
                      </a: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อุดรธานี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042-254615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7,500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671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Relationship</a:t>
            </a:r>
            <a:endParaRPr lang="th-TH" b="1"/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2176463" y="2365375"/>
            <a:ext cx="1285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/>
              <a:t> 1 </a:t>
            </a:r>
            <a:r>
              <a:rPr lang="th-TH" b="1"/>
              <a:t>ต่อ</a:t>
            </a:r>
            <a:r>
              <a:rPr lang="en-US" b="1"/>
              <a:t> 1</a:t>
            </a:r>
            <a:endParaRPr lang="th-TH" b="1"/>
          </a:p>
        </p:txBody>
      </p:sp>
      <p:sp>
        <p:nvSpPr>
          <p:cNvPr id="135177" name="Text Box 9"/>
          <p:cNvSpPr txBox="1">
            <a:spLocks noChangeArrowheads="1"/>
          </p:cNvSpPr>
          <p:nvPr/>
        </p:nvSpPr>
        <p:spPr bwMode="auto">
          <a:xfrm>
            <a:off x="2124075" y="2924175"/>
            <a:ext cx="1998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/>
              <a:t> 1 </a:t>
            </a:r>
            <a:r>
              <a:rPr lang="th-TH" b="1"/>
              <a:t>ต่อ</a:t>
            </a:r>
            <a:r>
              <a:rPr lang="en-US" b="1"/>
              <a:t> Many</a:t>
            </a:r>
            <a:endParaRPr lang="th-TH" b="1"/>
          </a:p>
        </p:txBody>
      </p: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2124075" y="3500438"/>
            <a:ext cx="2711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/>
              <a:t> Many</a:t>
            </a:r>
            <a:r>
              <a:rPr lang="en-US"/>
              <a:t> </a:t>
            </a:r>
            <a:r>
              <a:rPr lang="th-TH" b="1"/>
              <a:t>ต่อ</a:t>
            </a:r>
            <a:r>
              <a:rPr lang="en-US" b="1"/>
              <a:t> Many</a:t>
            </a:r>
            <a:endParaRPr lang="th-TH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3671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Relationship</a:t>
            </a:r>
            <a:endParaRPr lang="th-TH" b="1"/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2176463" y="2316163"/>
            <a:ext cx="3254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/>
              <a:t> Primary key (PK)</a:t>
            </a:r>
            <a:endParaRPr lang="th-TH" b="1"/>
          </a:p>
        </p:txBody>
      </p:sp>
      <p:sp>
        <p:nvSpPr>
          <p:cNvPr id="145415" name="Text Box 7"/>
          <p:cNvSpPr txBox="1">
            <a:spLocks noChangeArrowheads="1"/>
          </p:cNvSpPr>
          <p:nvPr/>
        </p:nvSpPr>
        <p:spPr bwMode="auto">
          <a:xfrm>
            <a:off x="2124075" y="2874963"/>
            <a:ext cx="3216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/>
              <a:t> Foreign key (FK)</a:t>
            </a:r>
            <a:endParaRPr lang="th-TH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การเรียกใช้ฐานข้อมูล)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1546225" y="2058988"/>
            <a:ext cx="1800225" cy="306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1546225" y="2347913"/>
            <a:ext cx="18002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Form</a:t>
            </a:r>
            <a:endParaRPr lang="th-TH"/>
          </a:p>
        </p:txBody>
      </p:sp>
      <p:sp>
        <p:nvSpPr>
          <p:cNvPr id="102411" name="AutoShape 11"/>
          <p:cNvSpPr>
            <a:spLocks noChangeArrowheads="1"/>
          </p:cNvSpPr>
          <p:nvPr/>
        </p:nvSpPr>
        <p:spPr bwMode="auto">
          <a:xfrm>
            <a:off x="5867400" y="4292600"/>
            <a:ext cx="1368425" cy="1008063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/>
              <a:t>Database</a:t>
            </a:r>
            <a:endParaRPr lang="th-TH" sz="2000"/>
          </a:p>
        </p:txBody>
      </p:sp>
      <p:sp>
        <p:nvSpPr>
          <p:cNvPr id="102412" name="AutoShape 12"/>
          <p:cNvSpPr>
            <a:spLocks noChangeArrowheads="1"/>
          </p:cNvSpPr>
          <p:nvPr/>
        </p:nvSpPr>
        <p:spPr bwMode="auto">
          <a:xfrm>
            <a:off x="4067175" y="2708275"/>
            <a:ext cx="1657350" cy="1223963"/>
          </a:xfrm>
          <a:prstGeom prst="irregularSeal2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SQL</a:t>
            </a:r>
            <a:endParaRPr lang="th-TH" b="1">
              <a:solidFill>
                <a:schemeClr val="bg1"/>
              </a:solidFill>
            </a:endParaRPr>
          </a:p>
        </p:txBody>
      </p:sp>
      <p:sp>
        <p:nvSpPr>
          <p:cNvPr id="102413" name="Line 13"/>
          <p:cNvSpPr>
            <a:spLocks noChangeShapeType="1"/>
          </p:cNvSpPr>
          <p:nvPr/>
        </p:nvSpPr>
        <p:spPr bwMode="auto">
          <a:xfrm>
            <a:off x="3346450" y="2347913"/>
            <a:ext cx="1008063" cy="719137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414" name="Line 14"/>
          <p:cNvSpPr>
            <a:spLocks noChangeShapeType="1"/>
          </p:cNvSpPr>
          <p:nvPr/>
        </p:nvSpPr>
        <p:spPr bwMode="auto">
          <a:xfrm>
            <a:off x="5291138" y="3643313"/>
            <a:ext cx="935037" cy="64770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02415" name="Oval 15"/>
          <p:cNvSpPr>
            <a:spLocks noChangeArrowheads="1"/>
          </p:cNvSpPr>
          <p:nvPr/>
        </p:nvSpPr>
        <p:spPr bwMode="auto">
          <a:xfrm>
            <a:off x="755650" y="1268413"/>
            <a:ext cx="5111750" cy="3240087"/>
          </a:xfrm>
          <a:prstGeom prst="ellips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95288" y="981075"/>
            <a:ext cx="1285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/>
              <a:t> 1 </a:t>
            </a:r>
            <a:r>
              <a:rPr lang="th-TH" b="1"/>
              <a:t>ต่อ</a:t>
            </a:r>
            <a:r>
              <a:rPr lang="en-US" b="1"/>
              <a:t> 1</a:t>
            </a:r>
            <a:endParaRPr lang="th-TH" b="1"/>
          </a:p>
        </p:txBody>
      </p:sp>
      <p:graphicFrame>
        <p:nvGraphicFramePr>
          <p:cNvPr id="137312" name="Group 96"/>
          <p:cNvGraphicFramePr>
            <a:graphicFrameLocks noGrp="1"/>
          </p:cNvGraphicFramePr>
          <p:nvPr/>
        </p:nvGraphicFramePr>
        <p:xfrm>
          <a:off x="2051050" y="4437063"/>
          <a:ext cx="5113338" cy="1554480"/>
        </p:xfrm>
        <a:graphic>
          <a:graphicData uri="http://schemas.openxmlformats.org/drawingml/2006/table">
            <a:tbl>
              <a:tblPr/>
              <a:tblGrid>
                <a:gridCol w="1512888"/>
                <a:gridCol w="2735262"/>
                <a:gridCol w="865188"/>
              </a:tblGrid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Student_ID</a:t>
                      </a:r>
                      <a:endParaRPr kumimoji="0" lang="th-TH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Data_ID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49101001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49201002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22222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37246" name="Text Box 30"/>
          <p:cNvSpPr txBox="1">
            <a:spLocks noChangeArrowheads="1"/>
          </p:cNvSpPr>
          <p:nvPr/>
        </p:nvSpPr>
        <p:spPr bwMode="auto">
          <a:xfrm>
            <a:off x="395288" y="5157788"/>
            <a:ext cx="1509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Student</a:t>
            </a:r>
            <a:endParaRPr lang="th-TH" b="1"/>
          </a:p>
        </p:txBody>
      </p:sp>
      <p:graphicFrame>
        <p:nvGraphicFramePr>
          <p:cNvPr id="137293" name="Group 77"/>
          <p:cNvGraphicFramePr>
            <a:graphicFrameLocks noGrp="1"/>
          </p:cNvGraphicFramePr>
          <p:nvPr/>
        </p:nvGraphicFramePr>
        <p:xfrm>
          <a:off x="2124075" y="1628775"/>
          <a:ext cx="5689600" cy="1554480"/>
        </p:xfrm>
        <a:graphic>
          <a:graphicData uri="http://schemas.openxmlformats.org/drawingml/2006/table">
            <a:tbl>
              <a:tblPr/>
              <a:tblGrid>
                <a:gridCol w="1800225"/>
                <a:gridCol w="2927350"/>
                <a:gridCol w="962025"/>
              </a:tblGrid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Data_ID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Data_Name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11111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สมชาย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22222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สมหญิง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37287" name="Text Box 71"/>
          <p:cNvSpPr txBox="1">
            <a:spLocks noChangeArrowheads="1"/>
          </p:cNvSpPr>
          <p:nvPr/>
        </p:nvSpPr>
        <p:spPr bwMode="auto">
          <a:xfrm>
            <a:off x="611188" y="1795463"/>
            <a:ext cx="957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Data</a:t>
            </a:r>
            <a:endParaRPr lang="th-TH" b="1"/>
          </a:p>
        </p:txBody>
      </p:sp>
      <p:sp>
        <p:nvSpPr>
          <p:cNvPr id="137296" name="Freeform 80"/>
          <p:cNvSpPr>
            <a:spLocks/>
          </p:cNvSpPr>
          <p:nvPr/>
        </p:nvSpPr>
        <p:spPr bwMode="auto">
          <a:xfrm>
            <a:off x="7092950" y="2924175"/>
            <a:ext cx="1487488" cy="2881313"/>
          </a:xfrm>
          <a:custGeom>
            <a:avLst/>
            <a:gdLst/>
            <a:ahLst/>
            <a:cxnLst>
              <a:cxn ang="0">
                <a:pos x="454" y="0"/>
              </a:cxn>
              <a:cxn ang="0">
                <a:pos x="816" y="772"/>
              </a:cxn>
              <a:cxn ang="0">
                <a:pos x="0" y="1815"/>
              </a:cxn>
            </a:cxnLst>
            <a:rect l="0" t="0" r="r" b="b"/>
            <a:pathLst>
              <a:path w="892" h="1815">
                <a:moveTo>
                  <a:pt x="454" y="0"/>
                </a:moveTo>
                <a:cubicBezTo>
                  <a:pt x="673" y="235"/>
                  <a:pt x="892" y="470"/>
                  <a:pt x="816" y="772"/>
                </a:cubicBezTo>
                <a:cubicBezTo>
                  <a:pt x="740" y="1074"/>
                  <a:pt x="370" y="1444"/>
                  <a:pt x="0" y="1815"/>
                </a:cubicBezTo>
              </a:path>
            </a:pathLst>
          </a:custGeom>
          <a:noFill/>
          <a:ln w="57150" cmpd="sng">
            <a:solidFill>
              <a:schemeClr val="folHlink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7297" name="Freeform 81"/>
          <p:cNvSpPr>
            <a:spLocks/>
          </p:cNvSpPr>
          <p:nvPr/>
        </p:nvSpPr>
        <p:spPr bwMode="auto">
          <a:xfrm>
            <a:off x="671513" y="2349500"/>
            <a:ext cx="1452562" cy="2879725"/>
          </a:xfrm>
          <a:custGeom>
            <a:avLst/>
            <a:gdLst/>
            <a:ahLst/>
            <a:cxnLst>
              <a:cxn ang="0">
                <a:pos x="915" y="0"/>
              </a:cxn>
              <a:cxn ang="0">
                <a:pos x="8" y="952"/>
              </a:cxn>
              <a:cxn ang="0">
                <a:pos x="869" y="1814"/>
              </a:cxn>
            </a:cxnLst>
            <a:rect l="0" t="0" r="r" b="b"/>
            <a:pathLst>
              <a:path w="915" h="1814">
                <a:moveTo>
                  <a:pt x="915" y="0"/>
                </a:moveTo>
                <a:cubicBezTo>
                  <a:pt x="465" y="325"/>
                  <a:pt x="16" y="650"/>
                  <a:pt x="8" y="952"/>
                </a:cubicBezTo>
                <a:cubicBezTo>
                  <a:pt x="0" y="1254"/>
                  <a:pt x="434" y="1534"/>
                  <a:pt x="869" y="1814"/>
                </a:cubicBezTo>
              </a:path>
            </a:pathLst>
          </a:custGeom>
          <a:noFill/>
          <a:ln w="57150" cmpd="sng">
            <a:solidFill>
              <a:srgbClr val="FFCC66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7298" name="Oval 82"/>
          <p:cNvSpPr>
            <a:spLocks noChangeArrowheads="1"/>
          </p:cNvSpPr>
          <p:nvPr/>
        </p:nvSpPr>
        <p:spPr bwMode="auto">
          <a:xfrm>
            <a:off x="1908175" y="2205038"/>
            <a:ext cx="1368425" cy="360362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7299" name="Oval 83"/>
          <p:cNvSpPr>
            <a:spLocks noChangeArrowheads="1"/>
          </p:cNvSpPr>
          <p:nvPr/>
        </p:nvSpPr>
        <p:spPr bwMode="auto">
          <a:xfrm>
            <a:off x="1835150" y="2781300"/>
            <a:ext cx="1368425" cy="36036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7300" name="Oval 84"/>
          <p:cNvSpPr>
            <a:spLocks noChangeArrowheads="1"/>
          </p:cNvSpPr>
          <p:nvPr/>
        </p:nvSpPr>
        <p:spPr bwMode="auto">
          <a:xfrm>
            <a:off x="3348038" y="5084763"/>
            <a:ext cx="1368425" cy="360362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7301" name="Oval 85"/>
          <p:cNvSpPr>
            <a:spLocks noChangeArrowheads="1"/>
          </p:cNvSpPr>
          <p:nvPr/>
        </p:nvSpPr>
        <p:spPr bwMode="auto">
          <a:xfrm>
            <a:off x="3276600" y="5589588"/>
            <a:ext cx="1368425" cy="360362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7304" name="Line 88"/>
          <p:cNvSpPr>
            <a:spLocks noChangeShapeType="1"/>
          </p:cNvSpPr>
          <p:nvPr/>
        </p:nvSpPr>
        <p:spPr bwMode="auto">
          <a:xfrm>
            <a:off x="3203575" y="2420938"/>
            <a:ext cx="1008063" cy="26638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7305" name="Line 89"/>
          <p:cNvSpPr>
            <a:spLocks noChangeShapeType="1"/>
          </p:cNvSpPr>
          <p:nvPr/>
        </p:nvSpPr>
        <p:spPr bwMode="auto">
          <a:xfrm>
            <a:off x="2627313" y="3141663"/>
            <a:ext cx="720725" cy="25923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7306" name="Text Box 90"/>
          <p:cNvSpPr txBox="1">
            <a:spLocks noChangeArrowheads="1"/>
          </p:cNvSpPr>
          <p:nvPr/>
        </p:nvSpPr>
        <p:spPr bwMode="auto">
          <a:xfrm>
            <a:off x="2771775" y="1196975"/>
            <a:ext cx="657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PK</a:t>
            </a:r>
            <a:endParaRPr lang="th-TH"/>
          </a:p>
        </p:txBody>
      </p:sp>
      <p:sp>
        <p:nvSpPr>
          <p:cNvPr id="137307" name="Text Box 91"/>
          <p:cNvSpPr txBox="1">
            <a:spLocks noChangeArrowheads="1"/>
          </p:cNvSpPr>
          <p:nvPr/>
        </p:nvSpPr>
        <p:spPr bwMode="auto">
          <a:xfrm>
            <a:off x="2339975" y="5949950"/>
            <a:ext cx="657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PK</a:t>
            </a:r>
            <a:endParaRPr lang="th-TH"/>
          </a:p>
        </p:txBody>
      </p:sp>
      <p:sp>
        <p:nvSpPr>
          <p:cNvPr id="137308" name="Text Box 92"/>
          <p:cNvSpPr txBox="1">
            <a:spLocks noChangeArrowheads="1"/>
          </p:cNvSpPr>
          <p:nvPr/>
        </p:nvSpPr>
        <p:spPr bwMode="auto">
          <a:xfrm>
            <a:off x="4427538" y="3933825"/>
            <a:ext cx="638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FK</a:t>
            </a:r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395288" y="981075"/>
            <a:ext cx="1998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/>
              <a:t> 1 </a:t>
            </a:r>
            <a:r>
              <a:rPr lang="th-TH" b="1"/>
              <a:t>ต่อ</a:t>
            </a:r>
            <a:r>
              <a:rPr lang="en-US" b="1"/>
              <a:t> Many</a:t>
            </a:r>
            <a:endParaRPr lang="th-TH" b="1"/>
          </a:p>
        </p:txBody>
      </p:sp>
      <p:graphicFrame>
        <p:nvGraphicFramePr>
          <p:cNvPr id="139376" name="Group 112"/>
          <p:cNvGraphicFramePr>
            <a:graphicFrameLocks noGrp="1"/>
          </p:cNvGraphicFramePr>
          <p:nvPr/>
        </p:nvGraphicFramePr>
        <p:xfrm>
          <a:off x="2051050" y="3644900"/>
          <a:ext cx="5978525" cy="2590800"/>
        </p:xfrm>
        <a:graphic>
          <a:graphicData uri="http://schemas.openxmlformats.org/drawingml/2006/table">
            <a:tbl>
              <a:tblPr/>
              <a:tblGrid>
                <a:gridCol w="1512888"/>
                <a:gridCol w="2232025"/>
                <a:gridCol w="1368425"/>
                <a:gridCol w="865187"/>
              </a:tblGrid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Student_ID</a:t>
                      </a:r>
                      <a:endParaRPr kumimoji="0" lang="th-TH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Data_ID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Major_ID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49101001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49201002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22222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49101003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33333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49201004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44444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39288" name="Text Box 24"/>
          <p:cNvSpPr txBox="1">
            <a:spLocks noChangeArrowheads="1"/>
          </p:cNvSpPr>
          <p:nvPr/>
        </p:nvSpPr>
        <p:spPr bwMode="auto">
          <a:xfrm>
            <a:off x="395288" y="4892675"/>
            <a:ext cx="1509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Student</a:t>
            </a:r>
            <a:endParaRPr lang="th-TH" b="1"/>
          </a:p>
        </p:txBody>
      </p:sp>
      <p:graphicFrame>
        <p:nvGraphicFramePr>
          <p:cNvPr id="139369" name="Group 105"/>
          <p:cNvGraphicFramePr>
            <a:graphicFrameLocks noGrp="1"/>
          </p:cNvGraphicFramePr>
          <p:nvPr/>
        </p:nvGraphicFramePr>
        <p:xfrm>
          <a:off x="2124075" y="1628775"/>
          <a:ext cx="5689600" cy="1554480"/>
        </p:xfrm>
        <a:graphic>
          <a:graphicData uri="http://schemas.openxmlformats.org/drawingml/2006/table">
            <a:tbl>
              <a:tblPr/>
              <a:tblGrid>
                <a:gridCol w="1439863"/>
                <a:gridCol w="3287712"/>
                <a:gridCol w="962025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Major_ID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Major_Name</a:t>
                      </a:r>
                      <a:endParaRPr kumimoji="0" lang="th-TH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คอมพิวเตอร์ธุรกิจ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การบัญชี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sp>
        <p:nvSpPr>
          <p:cNvPr id="139307" name="Text Box 43"/>
          <p:cNvSpPr txBox="1">
            <a:spLocks noChangeArrowheads="1"/>
          </p:cNvSpPr>
          <p:nvPr/>
        </p:nvSpPr>
        <p:spPr bwMode="auto">
          <a:xfrm>
            <a:off x="684213" y="1844675"/>
            <a:ext cx="1296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Major</a:t>
            </a:r>
            <a:endParaRPr lang="th-TH" b="1"/>
          </a:p>
        </p:txBody>
      </p:sp>
      <p:sp>
        <p:nvSpPr>
          <p:cNvPr id="139310" name="Freeform 46"/>
          <p:cNvSpPr>
            <a:spLocks/>
          </p:cNvSpPr>
          <p:nvPr/>
        </p:nvSpPr>
        <p:spPr bwMode="auto">
          <a:xfrm>
            <a:off x="671513" y="2349500"/>
            <a:ext cx="1452562" cy="2447925"/>
          </a:xfrm>
          <a:custGeom>
            <a:avLst/>
            <a:gdLst/>
            <a:ahLst/>
            <a:cxnLst>
              <a:cxn ang="0">
                <a:pos x="915" y="0"/>
              </a:cxn>
              <a:cxn ang="0">
                <a:pos x="8" y="952"/>
              </a:cxn>
              <a:cxn ang="0">
                <a:pos x="869" y="1814"/>
              </a:cxn>
            </a:cxnLst>
            <a:rect l="0" t="0" r="r" b="b"/>
            <a:pathLst>
              <a:path w="915" h="1814">
                <a:moveTo>
                  <a:pt x="915" y="0"/>
                </a:moveTo>
                <a:cubicBezTo>
                  <a:pt x="465" y="325"/>
                  <a:pt x="16" y="650"/>
                  <a:pt x="8" y="952"/>
                </a:cubicBezTo>
                <a:cubicBezTo>
                  <a:pt x="0" y="1254"/>
                  <a:pt x="434" y="1534"/>
                  <a:pt x="869" y="1814"/>
                </a:cubicBezTo>
              </a:path>
            </a:pathLst>
          </a:custGeom>
          <a:noFill/>
          <a:ln w="57150" cmpd="sng">
            <a:solidFill>
              <a:srgbClr val="FFCC66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9355" name="Freeform 91"/>
          <p:cNvSpPr>
            <a:spLocks/>
          </p:cNvSpPr>
          <p:nvPr/>
        </p:nvSpPr>
        <p:spPr bwMode="auto">
          <a:xfrm>
            <a:off x="7812088" y="2924175"/>
            <a:ext cx="973137" cy="280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0" y="545"/>
              </a:cxn>
              <a:cxn ang="0">
                <a:pos x="136" y="1770"/>
              </a:cxn>
            </a:cxnLst>
            <a:rect l="0" t="0" r="r" b="b"/>
            <a:pathLst>
              <a:path w="613" h="1770">
                <a:moveTo>
                  <a:pt x="0" y="0"/>
                </a:moveTo>
                <a:cubicBezTo>
                  <a:pt x="283" y="125"/>
                  <a:pt x="567" y="250"/>
                  <a:pt x="590" y="545"/>
                </a:cubicBezTo>
                <a:cubicBezTo>
                  <a:pt x="613" y="840"/>
                  <a:pt x="374" y="1305"/>
                  <a:pt x="136" y="1770"/>
                </a:cubicBezTo>
              </a:path>
            </a:pathLst>
          </a:custGeom>
          <a:noFill/>
          <a:ln w="57150" cmpd="sng">
            <a:solidFill>
              <a:srgbClr val="339933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9356" name="Oval 92"/>
          <p:cNvSpPr>
            <a:spLocks noChangeArrowheads="1"/>
          </p:cNvSpPr>
          <p:nvPr/>
        </p:nvSpPr>
        <p:spPr bwMode="auto">
          <a:xfrm>
            <a:off x="1979613" y="2133600"/>
            <a:ext cx="1152525" cy="431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9357" name="Oval 93"/>
          <p:cNvSpPr>
            <a:spLocks noChangeArrowheads="1"/>
          </p:cNvSpPr>
          <p:nvPr/>
        </p:nvSpPr>
        <p:spPr bwMode="auto">
          <a:xfrm>
            <a:off x="5795963" y="4149725"/>
            <a:ext cx="720725" cy="100806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9358" name="Oval 94"/>
          <p:cNvSpPr>
            <a:spLocks noChangeArrowheads="1"/>
          </p:cNvSpPr>
          <p:nvPr/>
        </p:nvSpPr>
        <p:spPr bwMode="auto">
          <a:xfrm>
            <a:off x="1979613" y="2708275"/>
            <a:ext cx="1152525" cy="431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9359" name="Oval 95"/>
          <p:cNvSpPr>
            <a:spLocks noChangeArrowheads="1"/>
          </p:cNvSpPr>
          <p:nvPr/>
        </p:nvSpPr>
        <p:spPr bwMode="auto">
          <a:xfrm>
            <a:off x="5724525" y="5229225"/>
            <a:ext cx="720725" cy="100806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9360" name="Freeform 96"/>
          <p:cNvSpPr>
            <a:spLocks/>
          </p:cNvSpPr>
          <p:nvPr/>
        </p:nvSpPr>
        <p:spPr bwMode="auto">
          <a:xfrm>
            <a:off x="3132138" y="2349500"/>
            <a:ext cx="2663825" cy="20161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0" y="1134"/>
              </a:cxn>
            </a:cxnLst>
            <a:rect l="0" t="0" r="r" b="b"/>
            <a:pathLst>
              <a:path w="1860" h="1134">
                <a:moveTo>
                  <a:pt x="0" y="0"/>
                </a:moveTo>
                <a:cubicBezTo>
                  <a:pt x="775" y="472"/>
                  <a:pt x="1550" y="945"/>
                  <a:pt x="1860" y="113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9361" name="Freeform 97"/>
          <p:cNvSpPr>
            <a:spLocks/>
          </p:cNvSpPr>
          <p:nvPr/>
        </p:nvSpPr>
        <p:spPr bwMode="auto">
          <a:xfrm>
            <a:off x="3059113" y="3068638"/>
            <a:ext cx="2736850" cy="23764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60" y="1134"/>
              </a:cxn>
            </a:cxnLst>
            <a:rect l="0" t="0" r="r" b="b"/>
            <a:pathLst>
              <a:path w="1860" h="1134">
                <a:moveTo>
                  <a:pt x="0" y="0"/>
                </a:moveTo>
                <a:cubicBezTo>
                  <a:pt x="775" y="472"/>
                  <a:pt x="1550" y="945"/>
                  <a:pt x="1860" y="113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9362" name="Text Box 98"/>
          <p:cNvSpPr txBox="1">
            <a:spLocks noChangeArrowheads="1"/>
          </p:cNvSpPr>
          <p:nvPr/>
        </p:nvSpPr>
        <p:spPr bwMode="auto">
          <a:xfrm>
            <a:off x="2484438" y="1196975"/>
            <a:ext cx="657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PK</a:t>
            </a:r>
            <a:endParaRPr lang="th-TH"/>
          </a:p>
        </p:txBody>
      </p:sp>
      <p:sp>
        <p:nvSpPr>
          <p:cNvPr id="139363" name="Text Box 99"/>
          <p:cNvSpPr txBox="1">
            <a:spLocks noChangeArrowheads="1"/>
          </p:cNvSpPr>
          <p:nvPr/>
        </p:nvSpPr>
        <p:spPr bwMode="auto">
          <a:xfrm>
            <a:off x="2268538" y="3213100"/>
            <a:ext cx="657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PK</a:t>
            </a:r>
            <a:endParaRPr lang="th-TH"/>
          </a:p>
        </p:txBody>
      </p:sp>
      <p:sp>
        <p:nvSpPr>
          <p:cNvPr id="139364" name="Text Box 100"/>
          <p:cNvSpPr txBox="1">
            <a:spLocks noChangeArrowheads="1"/>
          </p:cNvSpPr>
          <p:nvPr/>
        </p:nvSpPr>
        <p:spPr bwMode="auto">
          <a:xfrm>
            <a:off x="5940425" y="3213100"/>
            <a:ext cx="638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FK</a:t>
            </a:r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395288" y="981075"/>
            <a:ext cx="2711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b="1"/>
              <a:t> Many</a:t>
            </a:r>
            <a:r>
              <a:rPr lang="en-US"/>
              <a:t> </a:t>
            </a:r>
            <a:r>
              <a:rPr lang="th-TH" b="1"/>
              <a:t>ต่อ</a:t>
            </a:r>
            <a:r>
              <a:rPr lang="en-US" b="1"/>
              <a:t> Many</a:t>
            </a:r>
            <a:endParaRPr lang="th-TH" b="1"/>
          </a:p>
        </p:txBody>
      </p:sp>
      <p:graphicFrame>
        <p:nvGraphicFramePr>
          <p:cNvPr id="141402" name="Group 90"/>
          <p:cNvGraphicFramePr>
            <a:graphicFrameLocks noGrp="1"/>
          </p:cNvGraphicFramePr>
          <p:nvPr/>
        </p:nvGraphicFramePr>
        <p:xfrm>
          <a:off x="2195513" y="4221163"/>
          <a:ext cx="5978525" cy="2072640"/>
        </p:xfrm>
        <a:graphic>
          <a:graphicData uri="http://schemas.openxmlformats.org/drawingml/2006/table">
            <a:tbl>
              <a:tblPr/>
              <a:tblGrid>
                <a:gridCol w="1512887"/>
                <a:gridCol w="2232025"/>
                <a:gridCol w="1368425"/>
                <a:gridCol w="865188"/>
              </a:tblGrid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Student_ID</a:t>
                      </a:r>
                      <a:endParaRPr kumimoji="0" lang="th-TH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Grade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Major_ID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49101001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B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49101001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B+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49101001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A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141350" name="Text Box 38"/>
          <p:cNvSpPr txBox="1">
            <a:spLocks noChangeArrowheads="1"/>
          </p:cNvSpPr>
          <p:nvPr/>
        </p:nvSpPr>
        <p:spPr bwMode="auto">
          <a:xfrm>
            <a:off x="827088" y="5157788"/>
            <a:ext cx="1212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Grade</a:t>
            </a:r>
            <a:endParaRPr lang="th-TH" b="1"/>
          </a:p>
        </p:txBody>
      </p:sp>
      <p:graphicFrame>
        <p:nvGraphicFramePr>
          <p:cNvPr id="141399" name="Group 87"/>
          <p:cNvGraphicFramePr>
            <a:graphicFrameLocks noGrp="1"/>
          </p:cNvGraphicFramePr>
          <p:nvPr/>
        </p:nvGraphicFramePr>
        <p:xfrm>
          <a:off x="3132138" y="1052513"/>
          <a:ext cx="5689600" cy="2072640"/>
        </p:xfrm>
        <a:graphic>
          <a:graphicData uri="http://schemas.openxmlformats.org/drawingml/2006/table">
            <a:tbl>
              <a:tblPr/>
              <a:tblGrid>
                <a:gridCol w="1439862"/>
                <a:gridCol w="3287713"/>
                <a:gridCol w="962025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Student_ID</a:t>
                      </a:r>
                      <a:endParaRPr kumimoji="0" lang="th-TH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Subject_Name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49101001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Programming 2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49101001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Data Structure.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49101001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Network</a:t>
                      </a: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141369" name="Text Box 57"/>
          <p:cNvSpPr txBox="1">
            <a:spLocks noChangeArrowheads="1"/>
          </p:cNvSpPr>
          <p:nvPr/>
        </p:nvSpPr>
        <p:spPr bwMode="auto">
          <a:xfrm>
            <a:off x="1692275" y="1773238"/>
            <a:ext cx="1296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Regis</a:t>
            </a:r>
            <a:endParaRPr lang="th-TH" b="1"/>
          </a:p>
        </p:txBody>
      </p:sp>
      <p:sp>
        <p:nvSpPr>
          <p:cNvPr id="141392" name="Oval 80"/>
          <p:cNvSpPr>
            <a:spLocks noChangeArrowheads="1"/>
          </p:cNvSpPr>
          <p:nvPr/>
        </p:nvSpPr>
        <p:spPr bwMode="auto">
          <a:xfrm>
            <a:off x="3059113" y="1484313"/>
            <a:ext cx="1296987" cy="1800225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41393" name="Oval 81"/>
          <p:cNvSpPr>
            <a:spLocks noChangeArrowheads="1"/>
          </p:cNvSpPr>
          <p:nvPr/>
        </p:nvSpPr>
        <p:spPr bwMode="auto">
          <a:xfrm>
            <a:off x="2124075" y="4581525"/>
            <a:ext cx="1295400" cy="1800225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41394" name="Freeform 82"/>
          <p:cNvSpPr>
            <a:spLocks/>
          </p:cNvSpPr>
          <p:nvPr/>
        </p:nvSpPr>
        <p:spPr bwMode="auto">
          <a:xfrm>
            <a:off x="1247775" y="2349500"/>
            <a:ext cx="1811338" cy="2879725"/>
          </a:xfrm>
          <a:custGeom>
            <a:avLst/>
            <a:gdLst/>
            <a:ahLst/>
            <a:cxnLst>
              <a:cxn ang="0">
                <a:pos x="1141" y="0"/>
              </a:cxn>
              <a:cxn ang="0">
                <a:pos x="98" y="544"/>
              </a:cxn>
              <a:cxn ang="0">
                <a:pos x="552" y="1814"/>
              </a:cxn>
            </a:cxnLst>
            <a:rect l="0" t="0" r="r" b="b"/>
            <a:pathLst>
              <a:path w="1141" h="1814">
                <a:moveTo>
                  <a:pt x="1141" y="0"/>
                </a:moveTo>
                <a:cubicBezTo>
                  <a:pt x="668" y="121"/>
                  <a:pt x="196" y="242"/>
                  <a:pt x="98" y="544"/>
                </a:cubicBezTo>
                <a:cubicBezTo>
                  <a:pt x="0" y="846"/>
                  <a:pt x="276" y="1330"/>
                  <a:pt x="552" y="181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4968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SQL </a:t>
            </a:r>
            <a:r>
              <a:rPr lang="th-TH" b="1"/>
              <a:t>แบบใช้ร่วมกันหลายตาราง</a:t>
            </a: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323850" y="1844675"/>
            <a:ext cx="1417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รูปแบบคำสั่ง</a:t>
            </a:r>
          </a:p>
        </p:txBody>
      </p:sp>
      <p:sp>
        <p:nvSpPr>
          <p:cNvPr id="143370" name="Text Box 10"/>
          <p:cNvSpPr txBox="1">
            <a:spLocks noChangeArrowheads="1"/>
          </p:cNvSpPr>
          <p:nvPr/>
        </p:nvSpPr>
        <p:spPr bwMode="auto">
          <a:xfrm>
            <a:off x="323850" y="2349500"/>
            <a:ext cx="84248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  </a:t>
            </a:r>
            <a:r>
              <a:rPr lang="en-US" b="1"/>
              <a:t>1. </a:t>
            </a:r>
            <a:r>
              <a:rPr lang="en-US" b="1">
                <a:solidFill>
                  <a:schemeClr val="accent2"/>
                </a:solidFill>
              </a:rPr>
              <a:t>select</a:t>
            </a:r>
            <a:r>
              <a:rPr lang="en-US" b="1"/>
              <a:t>  </a:t>
            </a:r>
            <a:r>
              <a:rPr lang="th-TH" b="1"/>
              <a:t>ชื่อตาราง1.</a:t>
            </a:r>
            <a:r>
              <a:rPr lang="en-US" b="1"/>
              <a:t>field1,</a:t>
            </a:r>
            <a:r>
              <a:rPr lang="th-TH" b="1"/>
              <a:t>ชื่อตาราง1.</a:t>
            </a:r>
            <a:r>
              <a:rPr lang="en-US" b="1"/>
              <a:t>field2, </a:t>
            </a:r>
            <a:r>
              <a:rPr lang="th-TH" b="1"/>
              <a:t>ชื่อตาราง2.</a:t>
            </a:r>
            <a:r>
              <a:rPr lang="en-US" b="1"/>
              <a:t>field1,</a:t>
            </a:r>
            <a:r>
              <a:rPr lang="th-TH" b="1"/>
              <a:t>ชื่อตาราง2.</a:t>
            </a:r>
            <a:r>
              <a:rPr lang="en-US" b="1"/>
              <a:t>field2</a:t>
            </a:r>
            <a:r>
              <a:rPr lang="th-TH"/>
              <a:t> </a:t>
            </a:r>
            <a:r>
              <a:rPr lang="en-US" b="1">
                <a:solidFill>
                  <a:schemeClr val="accent2"/>
                </a:solidFill>
              </a:rPr>
              <a:t>from</a:t>
            </a:r>
            <a:r>
              <a:rPr lang="en-US" b="1"/>
              <a:t> </a:t>
            </a:r>
            <a:r>
              <a:rPr lang="th-TH" b="1"/>
              <a:t>ชื่อตาราง1,ตาราง2 </a:t>
            </a:r>
            <a:r>
              <a:rPr lang="en-US" b="1">
                <a:solidFill>
                  <a:schemeClr val="accent2"/>
                </a:solidFill>
              </a:rPr>
              <a:t>where</a:t>
            </a:r>
            <a:r>
              <a:rPr lang="en-US" b="1"/>
              <a:t> </a:t>
            </a:r>
            <a:r>
              <a:rPr lang="th-TH" b="1"/>
              <a:t>ชื่อตาราง1.</a:t>
            </a:r>
            <a:r>
              <a:rPr lang="en-US" b="1"/>
              <a:t>field= </a:t>
            </a:r>
            <a:r>
              <a:rPr lang="th-TH" b="1"/>
              <a:t>ชื่อตาราง2.</a:t>
            </a:r>
            <a:r>
              <a:rPr lang="en-US" b="1"/>
              <a:t>field </a:t>
            </a:r>
            <a:r>
              <a:rPr lang="en-US" b="1">
                <a:solidFill>
                  <a:srgbClr val="FF3300"/>
                </a:solidFill>
              </a:rPr>
              <a:t>and …</a:t>
            </a:r>
            <a:endParaRPr lang="th-TH" b="1">
              <a:solidFill>
                <a:srgbClr val="FF3300"/>
              </a:solidFill>
            </a:endParaRPr>
          </a:p>
        </p:txBody>
      </p:sp>
      <p:sp>
        <p:nvSpPr>
          <p:cNvPr id="143372" name="Text Box 12"/>
          <p:cNvSpPr txBox="1">
            <a:spLocks noChangeArrowheads="1"/>
          </p:cNvSpPr>
          <p:nvPr/>
        </p:nvSpPr>
        <p:spPr bwMode="auto">
          <a:xfrm>
            <a:off x="250825" y="4221163"/>
            <a:ext cx="84248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  </a:t>
            </a:r>
            <a:r>
              <a:rPr lang="en-US" b="1"/>
              <a:t>2. </a:t>
            </a:r>
            <a:r>
              <a:rPr lang="en-US" b="1">
                <a:solidFill>
                  <a:schemeClr val="accent2"/>
                </a:solidFill>
              </a:rPr>
              <a:t>select</a:t>
            </a:r>
            <a:r>
              <a:rPr lang="en-US" b="1"/>
              <a:t>  </a:t>
            </a:r>
            <a:r>
              <a:rPr lang="th-TH" b="1"/>
              <a:t>ชื่อตาราง1.</a:t>
            </a:r>
            <a:r>
              <a:rPr lang="en-US" b="1"/>
              <a:t>*, </a:t>
            </a:r>
            <a:r>
              <a:rPr lang="th-TH" b="1"/>
              <a:t>ชื่อตาราง2.</a:t>
            </a:r>
            <a:r>
              <a:rPr lang="en-US" b="1"/>
              <a:t>*</a:t>
            </a:r>
            <a:r>
              <a:rPr lang="th-TH"/>
              <a:t> </a:t>
            </a:r>
            <a:r>
              <a:rPr lang="en-US"/>
              <a:t> </a:t>
            </a:r>
            <a:r>
              <a:rPr lang="en-US" b="1">
                <a:solidFill>
                  <a:schemeClr val="accent2"/>
                </a:solidFill>
              </a:rPr>
              <a:t>from</a:t>
            </a:r>
            <a:r>
              <a:rPr lang="en-US" b="1"/>
              <a:t> </a:t>
            </a:r>
            <a:r>
              <a:rPr lang="th-TH" b="1"/>
              <a:t>ชื่อตาราง1,ตาราง2 </a:t>
            </a:r>
            <a:r>
              <a:rPr lang="en-US" b="1">
                <a:solidFill>
                  <a:schemeClr val="accent2"/>
                </a:solidFill>
              </a:rPr>
              <a:t>where</a:t>
            </a:r>
            <a:r>
              <a:rPr lang="en-US" b="1"/>
              <a:t> </a:t>
            </a:r>
            <a:r>
              <a:rPr lang="th-TH" b="1"/>
              <a:t>ชื่อตาราง1.</a:t>
            </a:r>
            <a:r>
              <a:rPr lang="en-US" b="1"/>
              <a:t>field= </a:t>
            </a:r>
            <a:r>
              <a:rPr lang="th-TH" b="1"/>
              <a:t>ชื่อตาราง2.</a:t>
            </a:r>
            <a:r>
              <a:rPr lang="en-US" b="1"/>
              <a:t>field </a:t>
            </a:r>
            <a:r>
              <a:rPr lang="en-US" b="1">
                <a:solidFill>
                  <a:srgbClr val="FF3300"/>
                </a:solidFill>
              </a:rPr>
              <a:t>and …</a:t>
            </a:r>
            <a:endParaRPr lang="th-TH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4968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SQL </a:t>
            </a:r>
            <a:r>
              <a:rPr lang="th-TH" b="1"/>
              <a:t>แบบใช้ร่วมกันหลายตาราง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323850" y="1844675"/>
            <a:ext cx="947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ตัวอย่าง</a:t>
            </a: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179388" y="2924175"/>
            <a:ext cx="87852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  </a:t>
            </a:r>
            <a:r>
              <a:rPr lang="en-US" b="1"/>
              <a:t>1. </a:t>
            </a:r>
            <a:r>
              <a:rPr lang="en-US" b="1">
                <a:solidFill>
                  <a:schemeClr val="accent2"/>
                </a:solidFill>
              </a:rPr>
              <a:t>select  </a:t>
            </a:r>
            <a:r>
              <a:rPr lang="en-US" b="1"/>
              <a:t>Major.Major_ID,Major_Name,Student_ID </a:t>
            </a:r>
            <a:r>
              <a:rPr lang="en-US" b="1">
                <a:solidFill>
                  <a:schemeClr val="accent2"/>
                </a:solidFill>
              </a:rPr>
              <a:t>where</a:t>
            </a:r>
            <a:r>
              <a:rPr lang="en-US" b="1"/>
              <a:t> Major.Major_ID=Student.Major_ID </a:t>
            </a:r>
            <a:r>
              <a:rPr lang="en-US" b="1">
                <a:solidFill>
                  <a:schemeClr val="accent2"/>
                </a:solidFill>
              </a:rPr>
              <a:t>and</a:t>
            </a:r>
            <a:r>
              <a:rPr lang="en-US" b="1"/>
              <a:t> Major_ID=“0001” </a:t>
            </a:r>
            <a:endParaRPr lang="th-TH" b="1">
              <a:solidFill>
                <a:srgbClr val="FF3300"/>
              </a:solidFill>
            </a:endParaRP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539750" y="2276475"/>
            <a:ext cx="8424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>
                <a:solidFill>
                  <a:srgbClr val="FF3300"/>
                </a:solidFill>
              </a:rPr>
              <a:t>ต้องการแสดงข้อมูลว่ามีนักศึกษาคนไหนอยู่ในสาขาวิชาคอมพิวเตอร์ธุรกิจบ้าง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(SQL 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4968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คำสั่งสำหรับ เพิ่มข้อมูลเข้าไปในตาราง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323850" y="1844675"/>
            <a:ext cx="906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</a:t>
            </a:r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0" y="2565400"/>
            <a:ext cx="87852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b="1"/>
              <a:t>  </a:t>
            </a:r>
            <a:r>
              <a:rPr lang="en-US" b="1">
                <a:solidFill>
                  <a:schemeClr val="accent2"/>
                </a:solidFill>
              </a:rPr>
              <a:t>insert into</a:t>
            </a:r>
            <a:r>
              <a:rPr lang="en-US" b="1"/>
              <a:t> (field1,field2,…) </a:t>
            </a:r>
            <a:r>
              <a:rPr lang="en-US" b="1">
                <a:solidFill>
                  <a:schemeClr val="accent2"/>
                </a:solidFill>
              </a:rPr>
              <a:t>values</a:t>
            </a:r>
            <a:r>
              <a:rPr lang="en-US" b="1"/>
              <a:t> (</a:t>
            </a:r>
            <a:r>
              <a:rPr lang="th-TH" b="1"/>
              <a:t>ค่าที่ใส่ใน </a:t>
            </a:r>
            <a:r>
              <a:rPr lang="en-US" b="1"/>
              <a:t>field1, </a:t>
            </a:r>
            <a:r>
              <a:rPr lang="th-TH" b="1"/>
              <a:t>ค่าที่ใส่ใน </a:t>
            </a:r>
            <a:r>
              <a:rPr lang="en-US" b="1"/>
              <a:t>field2)</a:t>
            </a:r>
            <a:r>
              <a:rPr lang="th-TH" b="1"/>
              <a:t> </a:t>
            </a:r>
            <a:r>
              <a:rPr lang="en-US" b="1">
                <a:solidFill>
                  <a:schemeClr val="accent2"/>
                </a:solidFill>
              </a:rPr>
              <a:t>where</a:t>
            </a:r>
            <a:r>
              <a:rPr lang="en-US" b="1"/>
              <a:t> </a:t>
            </a:r>
            <a:r>
              <a:rPr lang="th-TH" b="1"/>
              <a:t>เงื่อนไข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2268538" y="1789113"/>
            <a:ext cx="47323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ฐานข้อมูล (</a:t>
            </a:r>
            <a:r>
              <a:rPr lang="en-US" sz="4400" b="1"/>
              <a:t>Database)</a:t>
            </a:r>
            <a:endParaRPr lang="th-TH" sz="4400" b="1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755650" y="3141663"/>
            <a:ext cx="75612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600" b="1"/>
              <a:t>คือ กลุ่มของแฟ้มข้อมูลที่มีความสัมพันธ์และถูกนำมารวมกันเป็นโครงสร้างข้อมูลอีกชนิดหนึ่ง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/>
      <p:bldP spid="532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68313" y="1484313"/>
            <a:ext cx="3168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1. ฟิลด์ </a:t>
            </a:r>
            <a:r>
              <a:rPr lang="en-US" sz="4400" b="1"/>
              <a:t>(Field)</a:t>
            </a:r>
            <a:endParaRPr lang="th-TH" sz="4400" b="1"/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42814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4400" b="1"/>
              <a:t>องค์ประกอบของฐานข้อมูล</a:t>
            </a:r>
          </a:p>
        </p:txBody>
      </p:sp>
      <p:graphicFrame>
        <p:nvGraphicFramePr>
          <p:cNvPr id="55333" name="Group 37"/>
          <p:cNvGraphicFramePr>
            <a:graphicFrameLocks noGrp="1"/>
          </p:cNvGraphicFramePr>
          <p:nvPr/>
        </p:nvGraphicFramePr>
        <p:xfrm>
          <a:off x="2700338" y="2420938"/>
          <a:ext cx="5953125" cy="3703639"/>
        </p:xfrm>
        <a:graphic>
          <a:graphicData uri="http://schemas.openxmlformats.org/drawingml/2006/table">
            <a:tbl>
              <a:tblPr/>
              <a:tblGrid>
                <a:gridCol w="1489075"/>
                <a:gridCol w="1487487"/>
                <a:gridCol w="1489075"/>
                <a:gridCol w="1487488"/>
              </a:tblGrid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เลขที่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ชื่อ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ที่อยู่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โทรศัพท์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แดง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อุดร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ดำสนิท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334" name="Oval 38"/>
          <p:cNvSpPr>
            <a:spLocks noChangeArrowheads="1"/>
          </p:cNvSpPr>
          <p:nvPr/>
        </p:nvSpPr>
        <p:spPr bwMode="auto">
          <a:xfrm>
            <a:off x="2843213" y="2060575"/>
            <a:ext cx="1152525" cy="43211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5335" name="Oval 39"/>
          <p:cNvSpPr>
            <a:spLocks noChangeArrowheads="1"/>
          </p:cNvSpPr>
          <p:nvPr/>
        </p:nvSpPr>
        <p:spPr bwMode="auto">
          <a:xfrm>
            <a:off x="5795963" y="1916113"/>
            <a:ext cx="1152525" cy="44656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5336" name="Oval 40"/>
          <p:cNvSpPr>
            <a:spLocks noChangeArrowheads="1"/>
          </p:cNvSpPr>
          <p:nvPr/>
        </p:nvSpPr>
        <p:spPr bwMode="auto">
          <a:xfrm>
            <a:off x="4356100" y="1989138"/>
            <a:ext cx="1152525" cy="43211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5337" name="Oval 41"/>
          <p:cNvSpPr>
            <a:spLocks noChangeArrowheads="1"/>
          </p:cNvSpPr>
          <p:nvPr/>
        </p:nvSpPr>
        <p:spPr bwMode="auto">
          <a:xfrm>
            <a:off x="7164388" y="1989138"/>
            <a:ext cx="1511300" cy="43211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3" grpId="0"/>
      <p:bldP spid="55334" grpId="0" animBg="1"/>
      <p:bldP spid="55335" grpId="0" animBg="1"/>
      <p:bldP spid="55336" grpId="0" animBg="1"/>
      <p:bldP spid="553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23850" y="981075"/>
            <a:ext cx="4225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2. เรคอร์ด </a:t>
            </a:r>
            <a:r>
              <a:rPr lang="en-US" sz="4400" b="1"/>
              <a:t>(Record)</a:t>
            </a:r>
            <a:endParaRPr lang="th-TH" sz="4400" b="1"/>
          </a:p>
        </p:txBody>
      </p:sp>
      <p:graphicFrame>
        <p:nvGraphicFramePr>
          <p:cNvPr id="57351" name="Group 7"/>
          <p:cNvGraphicFramePr>
            <a:graphicFrameLocks noGrp="1"/>
          </p:cNvGraphicFramePr>
          <p:nvPr/>
        </p:nvGraphicFramePr>
        <p:xfrm>
          <a:off x="2700338" y="2420938"/>
          <a:ext cx="5953125" cy="3703639"/>
        </p:xfrm>
        <a:graphic>
          <a:graphicData uri="http://schemas.openxmlformats.org/drawingml/2006/table">
            <a:tbl>
              <a:tblPr/>
              <a:tblGrid>
                <a:gridCol w="1489075"/>
                <a:gridCol w="1487487"/>
                <a:gridCol w="1489075"/>
                <a:gridCol w="1487488"/>
              </a:tblGrid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เลขที่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ชื่อ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ที่อยู่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โทรศัพท์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แดง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อุดร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ดำสนิท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82" name="Oval 38"/>
          <p:cNvSpPr>
            <a:spLocks noChangeArrowheads="1"/>
          </p:cNvSpPr>
          <p:nvPr/>
        </p:nvSpPr>
        <p:spPr bwMode="auto">
          <a:xfrm>
            <a:off x="2411413" y="3357563"/>
            <a:ext cx="6481762" cy="792162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7383" name="Oval 39"/>
          <p:cNvSpPr>
            <a:spLocks noChangeArrowheads="1"/>
          </p:cNvSpPr>
          <p:nvPr/>
        </p:nvSpPr>
        <p:spPr bwMode="auto">
          <a:xfrm>
            <a:off x="2411413" y="4292600"/>
            <a:ext cx="6481762" cy="792163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57384" name="Oval 40"/>
          <p:cNvSpPr>
            <a:spLocks noChangeArrowheads="1"/>
          </p:cNvSpPr>
          <p:nvPr/>
        </p:nvSpPr>
        <p:spPr bwMode="auto">
          <a:xfrm>
            <a:off x="2411413" y="5300663"/>
            <a:ext cx="6481762" cy="792162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82" grpId="0" animBg="1"/>
      <p:bldP spid="57383" grpId="0" animBg="1"/>
      <p:bldP spid="573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23850" y="981075"/>
            <a:ext cx="37322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3. รายการ (</a:t>
            </a:r>
            <a:r>
              <a:rPr lang="en-US" sz="4400" b="1"/>
              <a:t>Items)</a:t>
            </a:r>
            <a:endParaRPr lang="th-TH" sz="4400" b="1"/>
          </a:p>
        </p:txBody>
      </p:sp>
      <p:graphicFrame>
        <p:nvGraphicFramePr>
          <p:cNvPr id="59398" name="Group 6"/>
          <p:cNvGraphicFramePr>
            <a:graphicFrameLocks noGrp="1"/>
          </p:cNvGraphicFramePr>
          <p:nvPr/>
        </p:nvGraphicFramePr>
        <p:xfrm>
          <a:off x="2700338" y="2420938"/>
          <a:ext cx="5953125" cy="3703639"/>
        </p:xfrm>
        <a:graphic>
          <a:graphicData uri="http://schemas.openxmlformats.org/drawingml/2006/table">
            <a:tbl>
              <a:tblPr/>
              <a:tblGrid>
                <a:gridCol w="1489075"/>
                <a:gridCol w="1487487"/>
                <a:gridCol w="1489075"/>
                <a:gridCol w="1487488"/>
              </a:tblGrid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เลขที่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ชื่อ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ที่อยู่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โทรศัพท์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แดง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อุดร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ดำสนิท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28" name="Line 36"/>
          <p:cNvSpPr>
            <a:spLocks noChangeShapeType="1"/>
          </p:cNvSpPr>
          <p:nvPr/>
        </p:nvSpPr>
        <p:spPr bwMode="auto">
          <a:xfrm>
            <a:off x="1835150" y="3213100"/>
            <a:ext cx="1728788" cy="6477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9429" name="Line 37"/>
          <p:cNvSpPr>
            <a:spLocks noChangeShapeType="1"/>
          </p:cNvSpPr>
          <p:nvPr/>
        </p:nvSpPr>
        <p:spPr bwMode="auto">
          <a:xfrm>
            <a:off x="1835150" y="3213100"/>
            <a:ext cx="3097213" cy="6477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9430" name="Line 38"/>
          <p:cNvSpPr>
            <a:spLocks noChangeShapeType="1"/>
          </p:cNvSpPr>
          <p:nvPr/>
        </p:nvSpPr>
        <p:spPr bwMode="auto">
          <a:xfrm>
            <a:off x="1835150" y="3213100"/>
            <a:ext cx="3168650" cy="1439863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9431" name="Line 39"/>
          <p:cNvSpPr>
            <a:spLocks noChangeShapeType="1"/>
          </p:cNvSpPr>
          <p:nvPr/>
        </p:nvSpPr>
        <p:spPr bwMode="auto">
          <a:xfrm>
            <a:off x="1835150" y="3213100"/>
            <a:ext cx="4897438" cy="273685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9432" name="Line 40"/>
          <p:cNvSpPr>
            <a:spLocks noChangeShapeType="1"/>
          </p:cNvSpPr>
          <p:nvPr/>
        </p:nvSpPr>
        <p:spPr bwMode="auto">
          <a:xfrm>
            <a:off x="1835150" y="3213100"/>
            <a:ext cx="6121400" cy="158432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428" grpId="0" animBg="1"/>
      <p:bldP spid="59429" grpId="0" animBg="1"/>
      <p:bldP spid="59430" grpId="0" animBg="1"/>
      <p:bldP spid="59431" grpId="0" animBg="1"/>
      <p:bldP spid="594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23850" y="981075"/>
            <a:ext cx="353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4. ตาราง </a:t>
            </a:r>
            <a:r>
              <a:rPr lang="en-US" sz="4400" b="1"/>
              <a:t>(Table)</a:t>
            </a:r>
            <a:endParaRPr lang="th-TH" sz="4400" b="1"/>
          </a:p>
        </p:txBody>
      </p:sp>
      <p:graphicFrame>
        <p:nvGraphicFramePr>
          <p:cNvPr id="61446" name="Group 6"/>
          <p:cNvGraphicFramePr>
            <a:graphicFrameLocks noGrp="1"/>
          </p:cNvGraphicFramePr>
          <p:nvPr/>
        </p:nvGraphicFramePr>
        <p:xfrm>
          <a:off x="1692275" y="2133600"/>
          <a:ext cx="5953125" cy="3703639"/>
        </p:xfrm>
        <a:graphic>
          <a:graphicData uri="http://schemas.openxmlformats.org/drawingml/2006/table">
            <a:tbl>
              <a:tblPr/>
              <a:tblGrid>
                <a:gridCol w="1489075"/>
                <a:gridCol w="1487488"/>
                <a:gridCol w="1489075"/>
                <a:gridCol w="1487487"/>
              </a:tblGrid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เลขที่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ชื่อ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ที่อยู่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โทรศัพท์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แดง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อุดร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ดำสนิท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เลย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79" name="AutoShape 39"/>
          <p:cNvSpPr>
            <a:spLocks noChangeArrowheads="1"/>
          </p:cNvSpPr>
          <p:nvPr/>
        </p:nvSpPr>
        <p:spPr bwMode="auto">
          <a:xfrm>
            <a:off x="900113" y="1844675"/>
            <a:ext cx="7272337" cy="4248150"/>
          </a:xfrm>
          <a:prstGeom prst="flowChartAlternateProcess">
            <a:avLst/>
          </a:prstGeom>
          <a:noFill/>
          <a:ln w="38100">
            <a:solidFill>
              <a:srgbClr val="FF00FF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  <p:bldP spid="614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893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(Database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2824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400" b="1"/>
              <a:t>5. แฟ้ม </a:t>
            </a:r>
            <a:r>
              <a:rPr lang="en-US" sz="4400" b="1"/>
              <a:t>(File)</a:t>
            </a:r>
            <a:endParaRPr lang="th-TH" sz="4400" b="1"/>
          </a:p>
        </p:txBody>
      </p:sp>
      <p:sp>
        <p:nvSpPr>
          <p:cNvPr id="63521" name="AutoShape 33"/>
          <p:cNvSpPr>
            <a:spLocks noChangeArrowheads="1"/>
          </p:cNvSpPr>
          <p:nvPr/>
        </p:nvSpPr>
        <p:spPr bwMode="auto">
          <a:xfrm>
            <a:off x="900113" y="1844675"/>
            <a:ext cx="7272337" cy="4248150"/>
          </a:xfrm>
          <a:prstGeom prst="flowChartAlternateProcess">
            <a:avLst/>
          </a:prstGeom>
          <a:noFill/>
          <a:ln w="38100">
            <a:solidFill>
              <a:srgbClr val="008080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graphicFrame>
        <p:nvGraphicFramePr>
          <p:cNvPr id="63542" name="Group 54"/>
          <p:cNvGraphicFramePr>
            <a:graphicFrameLocks noGrp="1"/>
          </p:cNvGraphicFramePr>
          <p:nvPr/>
        </p:nvGraphicFramePr>
        <p:xfrm>
          <a:off x="1187450" y="227647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3543" name="Group 55"/>
          <p:cNvGraphicFramePr>
            <a:graphicFrameLocks noGrp="1"/>
          </p:cNvGraphicFramePr>
          <p:nvPr/>
        </p:nvGraphicFramePr>
        <p:xfrm>
          <a:off x="3635375" y="227647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3561" name="Group 73"/>
          <p:cNvGraphicFramePr>
            <a:graphicFrameLocks noGrp="1"/>
          </p:cNvGraphicFramePr>
          <p:nvPr/>
        </p:nvGraphicFramePr>
        <p:xfrm>
          <a:off x="2700338" y="4076700"/>
          <a:ext cx="1824037" cy="155448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8012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3579" name="Group 91"/>
          <p:cNvGraphicFramePr>
            <a:graphicFrameLocks noGrp="1"/>
          </p:cNvGraphicFramePr>
          <p:nvPr/>
        </p:nvGraphicFramePr>
        <p:xfrm>
          <a:off x="5219700" y="4149725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3597" name="Group 109"/>
          <p:cNvGraphicFramePr>
            <a:graphicFrameLocks noGrp="1"/>
          </p:cNvGraphicFramePr>
          <p:nvPr/>
        </p:nvGraphicFramePr>
        <p:xfrm>
          <a:off x="5940425" y="2205038"/>
          <a:ext cx="1824038" cy="155448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80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615" name="Text Box 127"/>
          <p:cNvSpPr txBox="1">
            <a:spLocks noChangeArrowheads="1"/>
          </p:cNvSpPr>
          <p:nvPr/>
        </p:nvSpPr>
        <p:spPr bwMode="auto">
          <a:xfrm>
            <a:off x="1619250" y="1916113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1</a:t>
            </a:r>
            <a:endParaRPr lang="th-TH" sz="1600" b="1"/>
          </a:p>
        </p:txBody>
      </p:sp>
      <p:sp>
        <p:nvSpPr>
          <p:cNvPr id="63616" name="Text Box 128"/>
          <p:cNvSpPr txBox="1">
            <a:spLocks noChangeArrowheads="1"/>
          </p:cNvSpPr>
          <p:nvPr/>
        </p:nvSpPr>
        <p:spPr bwMode="auto">
          <a:xfrm>
            <a:off x="4140200" y="1916113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2</a:t>
            </a:r>
            <a:endParaRPr lang="th-TH" sz="1600" b="1"/>
          </a:p>
        </p:txBody>
      </p:sp>
      <p:sp>
        <p:nvSpPr>
          <p:cNvPr id="63617" name="Text Box 129"/>
          <p:cNvSpPr txBox="1">
            <a:spLocks noChangeArrowheads="1"/>
          </p:cNvSpPr>
          <p:nvPr/>
        </p:nvSpPr>
        <p:spPr bwMode="auto">
          <a:xfrm>
            <a:off x="6372225" y="1844675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3</a:t>
            </a:r>
            <a:endParaRPr lang="th-TH" sz="1600" b="1"/>
          </a:p>
        </p:txBody>
      </p:sp>
      <p:sp>
        <p:nvSpPr>
          <p:cNvPr id="63618" name="Text Box 130"/>
          <p:cNvSpPr txBox="1">
            <a:spLocks noChangeArrowheads="1"/>
          </p:cNvSpPr>
          <p:nvPr/>
        </p:nvSpPr>
        <p:spPr bwMode="auto">
          <a:xfrm>
            <a:off x="1692275" y="4652963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4</a:t>
            </a:r>
            <a:endParaRPr lang="th-TH" sz="1600" b="1"/>
          </a:p>
        </p:txBody>
      </p:sp>
      <p:sp>
        <p:nvSpPr>
          <p:cNvPr id="63619" name="Text Box 131"/>
          <p:cNvSpPr txBox="1">
            <a:spLocks noChangeArrowheads="1"/>
          </p:cNvSpPr>
          <p:nvPr/>
        </p:nvSpPr>
        <p:spPr bwMode="auto">
          <a:xfrm>
            <a:off x="7019925" y="4508500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Table 5</a:t>
            </a:r>
            <a:endParaRPr lang="th-TH" sz="16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63521" grpId="0" animBg="1"/>
      <p:bldP spid="63615" grpId="0"/>
      <p:bldP spid="63616" grpId="0"/>
      <p:bldP spid="63617" grpId="0"/>
      <p:bldP spid="63618" grpId="0"/>
      <p:bldP spid="6361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2058</Words>
  <Application>Microsoft Office PowerPoint</Application>
  <PresentationFormat>On-screen Show (4:3)</PresentationFormat>
  <Paragraphs>623</Paragraphs>
  <Slides>35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Company>NIDA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</dc:creator>
  <cp:lastModifiedBy>Chan-ITDSG</cp:lastModifiedBy>
  <cp:revision>101</cp:revision>
  <dcterms:created xsi:type="dcterms:W3CDTF">2006-11-28T13:49:14Z</dcterms:created>
  <dcterms:modified xsi:type="dcterms:W3CDTF">2014-02-08T02:48:30Z</dcterms:modified>
</cp:coreProperties>
</file>